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7" r:id="rId8"/>
    <p:sldId id="261" r:id="rId9"/>
    <p:sldId id="264" r:id="rId10"/>
    <p:sldId id="262" r:id="rId11"/>
    <p:sldId id="263" r:id="rId12"/>
    <p:sldId id="265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02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3"/>
    <p:restoredTop sz="96327"/>
  </p:normalViewPr>
  <p:slideViewPr>
    <p:cSldViewPr snapToGrid="0" snapToObjects="1">
      <p:cViewPr>
        <p:scale>
          <a:sx n="70" d="100"/>
          <a:sy n="70" d="100"/>
        </p:scale>
        <p:origin x="792" y="1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17C9F5-4BE2-FE45-A727-6CC68A257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0C37CAD-9FB1-7C41-A26B-3392D7BA4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10420F-37E4-454D-AB52-B98F9D937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DFDA-F965-D449-B3EF-171DB413D913}" type="datetimeFigureOut">
              <a:rPr lang="it-IT" smtClean="0"/>
              <a:t>09/10/20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4344D2-9897-2047-9209-E8959EB78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DE7614-7618-8E41-9961-6A1320A59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D217-3FFE-BE46-85F6-F73DBA6E65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86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794E74-7C1E-3441-8894-ECB7AFEEA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399FD63-0C04-3E45-9F46-F8995848F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B328E3-382F-8A4B-8094-2E8E7FFA2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DFDA-F965-D449-B3EF-171DB413D913}" type="datetimeFigureOut">
              <a:rPr lang="it-IT" smtClean="0"/>
              <a:t>09/10/20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58F422E-BEF1-7144-9CDB-C0F28D2D2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072624-E7F0-BF40-9DD7-CBC7667F5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D217-3FFE-BE46-85F6-F73DBA6E65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1847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500117D-AB2A-384A-A725-38A1AFB9BB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D21708D-5F43-3B4B-9205-8128AB9A51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9F69F5-0413-2743-81A7-47F1BAB91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DFDA-F965-D449-B3EF-171DB413D913}" type="datetimeFigureOut">
              <a:rPr lang="it-IT" smtClean="0"/>
              <a:t>09/10/20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C774E9-CD8D-744C-B2A8-FFCE521CE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E13E86-3767-6F4D-9D6F-E9A027911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D217-3FFE-BE46-85F6-F73DBA6E65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872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B9D9AD-2BDF-294E-AEE3-748AA7C3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E02B99-05A8-534F-ACC3-6846B7853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C1A3EC-AF8E-8846-9BA4-2A3839EBA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DFDA-F965-D449-B3EF-171DB413D913}" type="datetimeFigureOut">
              <a:rPr lang="it-IT" smtClean="0"/>
              <a:t>09/10/20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9B71A4-99F0-7347-A757-56A09323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0A76A2-61EF-424D-A25F-EF30CC417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D217-3FFE-BE46-85F6-F73DBA6E65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237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066200-73A0-2242-919D-C74F6AC8E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3A1F0A1-FE84-5247-8003-1DAD14E08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D26958D-DE0A-364D-882D-904607449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DFDA-F965-D449-B3EF-171DB413D913}" type="datetimeFigureOut">
              <a:rPr lang="it-IT" smtClean="0"/>
              <a:t>09/10/20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059321-5C40-4A42-BE30-4C5962B21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3BB00C-64FE-DB48-9F12-76CEBF5DB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D217-3FFE-BE46-85F6-F73DBA6E65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7103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4CBA1D-1D50-E344-B303-56C3F9F9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F4D989-B014-A643-9476-BB6C41C3D7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273842C-1A91-5946-967B-F8F7E7164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9418017-B521-9A48-B927-492E76760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DFDA-F965-D449-B3EF-171DB413D913}" type="datetimeFigureOut">
              <a:rPr lang="it-IT" smtClean="0"/>
              <a:t>09/10/20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5988A89-55E8-5E4A-8C8E-2AAD3255D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01137BD-C14C-F840-A873-CB4F35E41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D217-3FFE-BE46-85F6-F73DBA6E65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0473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1A24DC-2FC4-624D-A6C7-48EB00BBE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7D74018-01CE-0140-B2FD-9C3D7A5C9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5E11A35-5B17-054E-A379-34D16CC63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1D47296-723E-9843-82C1-D6A5EB53D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779C336-CDAB-2C43-86AE-F5AFA9D6DB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A65096C-75E6-124B-979C-498C74F1A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DFDA-F965-D449-B3EF-171DB413D913}" type="datetimeFigureOut">
              <a:rPr lang="it-IT" smtClean="0"/>
              <a:t>09/10/20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52C0626-6B25-C447-AD43-38DE6D669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08FB96B-3945-1343-A29A-D6CB0659C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D217-3FFE-BE46-85F6-F73DBA6E65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474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58DBDA-B2D8-DA43-87C7-B01A835B5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600C379-D173-4347-AB35-58260510A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DFDA-F965-D449-B3EF-171DB413D913}" type="datetimeFigureOut">
              <a:rPr lang="it-IT" smtClean="0"/>
              <a:t>09/10/20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8F3FDC0-3F88-2345-93BA-FF722DB5F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9580E97-7EE6-6145-B30E-897E419E8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D217-3FFE-BE46-85F6-F73DBA6E65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760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968BB5B-F7BD-0C4D-ADFB-75DCA9307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DFDA-F965-D449-B3EF-171DB413D913}" type="datetimeFigureOut">
              <a:rPr lang="it-IT" smtClean="0"/>
              <a:t>09/10/20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5F24B53-8D43-5D40-820D-85E72304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6C9B83A-582F-3744-89CB-09944FDA5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D217-3FFE-BE46-85F6-F73DBA6E65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7878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EBD3FF-BFF8-7248-AF0E-DF075C4DE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E34BFF-A8C8-6E44-95E2-020B306F4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90FD1E6-7FD1-A04B-8C88-1A2776C1C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A15D63C-3C21-FB48-8E29-E42FC98BC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DFDA-F965-D449-B3EF-171DB413D913}" type="datetimeFigureOut">
              <a:rPr lang="it-IT" smtClean="0"/>
              <a:t>09/10/20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C3E6BB9-2ADE-884E-9FD5-FD1D4A09B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871273B-2810-F04C-95C7-D7E45C613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D217-3FFE-BE46-85F6-F73DBA6E65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2290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ACD9A5-76E6-F64A-B1F2-3B7279AB0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02B8FFC-4B6F-6A4B-8436-0E5B813641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B61D400-63A0-8349-A3B3-8C468097E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0CB7CBE-47EC-CA42-8135-66808F30B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DFDA-F965-D449-B3EF-171DB413D913}" type="datetimeFigureOut">
              <a:rPr lang="it-IT" smtClean="0"/>
              <a:t>09/10/20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097D525-7D86-D64D-B73A-427A10705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F537DC1-5DDB-AB45-9919-CC8F0B7A4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4D217-3FFE-BE46-85F6-F73DBA6E65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953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C433B58-DB38-2E4E-9987-D67219FFF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06D44EF-DA30-9346-BE4C-A2B7A7AC6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67AF2D-2CD9-C746-9840-B4D25C04F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DDFDA-F965-D449-B3EF-171DB413D913}" type="datetimeFigureOut">
              <a:rPr lang="it-IT" smtClean="0"/>
              <a:t>09/10/20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7D8404-92A2-8944-B561-1DE5DCA759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AAF170-8A8F-964F-BF51-ABA9980D82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4D217-3FFE-BE46-85F6-F73DBA6E65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9757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0713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EE57DF-EBF1-7A4C-9EA1-047AD860F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5062"/>
            <a:ext cx="10515600" cy="1325563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  <a:latin typeface="Core Circus" panose="020B0703030302020204" pitchFamily="34" charset="0"/>
              </a:rPr>
              <a:t>FASE 1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6A4C02-68D0-9441-B7BB-4DCEE79FD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84" y="1627632"/>
            <a:ext cx="7485589" cy="4386604"/>
          </a:xfrm>
        </p:spPr>
        <p:txBody>
          <a:bodyPr>
            <a:normAutofit fontScale="92500" lnSpcReduction="20000"/>
          </a:bodyPr>
          <a:lstStyle/>
          <a:p>
            <a:r>
              <a:rPr lang="it-IT" b="1" dirty="0">
                <a:latin typeface="Perpetua" panose="02020502060401020303" pitchFamily="18" charset="77"/>
              </a:rPr>
              <a:t>GIOCO A LIVELLI </a:t>
            </a:r>
          </a:p>
          <a:p>
            <a:r>
              <a:rPr lang="it-IT" b="1" dirty="0">
                <a:latin typeface="Perpetua" panose="02020502060401020303" pitchFamily="18" charset="77"/>
              </a:rPr>
              <a:t>OBIETTIVO: LOTTA «MAGICA</a:t>
            </a:r>
            <a:r>
              <a:rPr lang="it-IT" dirty="0">
                <a:latin typeface="Perpetua" panose="02020502060401020303" pitchFamily="18" charset="77"/>
              </a:rPr>
              <a:t>»  in cui il giocatore deve respingere i non morti che tornano per riprendere il Vaso, e crea alleanze con i vivi che lo aiutano a respingere i personaggi dell’aldilà</a:t>
            </a:r>
          </a:p>
          <a:p>
            <a:r>
              <a:rPr lang="it-IT" b="1" dirty="0">
                <a:latin typeface="Perpetua" panose="02020502060401020303" pitchFamily="18" charset="77"/>
              </a:rPr>
              <a:t>AMBIENTAZIONE </a:t>
            </a:r>
            <a:r>
              <a:rPr lang="it-IT" dirty="0">
                <a:latin typeface="Perpetua" panose="02020502060401020303" pitchFamily="18" charset="77"/>
              </a:rPr>
              <a:t>(dalla città &gt; alla Via degli inferi)</a:t>
            </a:r>
          </a:p>
          <a:p>
            <a:r>
              <a:rPr lang="it-IT" b="1" dirty="0">
                <a:latin typeface="Perpetua" panose="02020502060401020303" pitchFamily="18" charset="77"/>
              </a:rPr>
              <a:t>SCONTI</a:t>
            </a:r>
            <a:r>
              <a:rPr lang="it-IT" dirty="0">
                <a:latin typeface="Perpetua" panose="02020502060401020303" pitchFamily="18" charset="77"/>
              </a:rPr>
              <a:t> su prodotti</a:t>
            </a:r>
          </a:p>
          <a:p>
            <a:r>
              <a:rPr lang="it-IT" b="1" dirty="0">
                <a:latin typeface="Perpetua" panose="02020502060401020303" pitchFamily="18" charset="77"/>
              </a:rPr>
              <a:t>CURIOSITA’ su Cerveteri e la sua storia </a:t>
            </a:r>
            <a:r>
              <a:rPr lang="it-IT" dirty="0">
                <a:latin typeface="Perpetua" panose="02020502060401020303" pitchFamily="18" charset="77"/>
              </a:rPr>
              <a:t>trasmesse lungo il percorso</a:t>
            </a:r>
          </a:p>
          <a:p>
            <a:r>
              <a:rPr lang="it-IT" b="1" dirty="0">
                <a:latin typeface="Perpetua" panose="02020502060401020303" pitchFamily="18" charset="77"/>
              </a:rPr>
              <a:t>FINALE: </a:t>
            </a:r>
            <a:r>
              <a:rPr lang="it-IT" dirty="0">
                <a:latin typeface="Perpetua" panose="02020502060401020303" pitchFamily="18" charset="77"/>
              </a:rPr>
              <a:t>Si sblocca la parte 2, e il giocatore riceve un coupon / sconto per il percorso esclusivo e </a:t>
            </a:r>
            <a:r>
              <a:rPr lang="it-IT" dirty="0" err="1">
                <a:latin typeface="Perpetua" panose="02020502060401020303" pitchFamily="18" charset="77"/>
              </a:rPr>
              <a:t>immersivo</a:t>
            </a:r>
            <a:r>
              <a:rPr lang="it-IT" dirty="0">
                <a:latin typeface="Perpetua" panose="02020502060401020303" pitchFamily="18" charset="77"/>
              </a:rPr>
              <a:t> del Gioco presso la Necropoli</a:t>
            </a:r>
          </a:p>
          <a:p>
            <a:endParaRPr lang="it-IT" b="1" dirty="0">
              <a:latin typeface="Perpetua" panose="02020502060401020303" pitchFamily="18" charset="77"/>
            </a:endParaRPr>
          </a:p>
          <a:p>
            <a:endParaRPr lang="it-IT" b="1" dirty="0">
              <a:latin typeface="Perpetua" panose="02020502060401020303" pitchFamily="18" charset="77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6AFB6FE-24BD-E448-AD57-194E87D5B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773" y="1033155"/>
            <a:ext cx="3871008" cy="4791689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6885FB3A-2E5C-1A40-A473-EB0DD69BF0E6}"/>
              </a:ext>
            </a:extLst>
          </p:cNvPr>
          <p:cNvSpPr/>
          <p:nvPr/>
        </p:nvSpPr>
        <p:spPr>
          <a:xfrm>
            <a:off x="8183647" y="2707405"/>
            <a:ext cx="73722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Perpetua" panose="02020502060401020303" pitchFamily="18" charset="77"/>
              </a:rPr>
              <a:t>DALLA </a:t>
            </a:r>
          </a:p>
          <a:p>
            <a:r>
              <a:rPr lang="it-IT" sz="2000" dirty="0">
                <a:solidFill>
                  <a:schemeClr val="bg1"/>
                </a:solidFill>
                <a:latin typeface="Perpetua" panose="02020502060401020303" pitchFamily="18" charset="77"/>
              </a:rPr>
              <a:t>CITTA’ DEI  VIVI</a:t>
            </a:r>
            <a:br>
              <a:rPr lang="it-IT" sz="2000" dirty="0">
                <a:solidFill>
                  <a:schemeClr val="bg1"/>
                </a:solidFill>
                <a:latin typeface="Perpetua" panose="02020502060401020303" pitchFamily="18" charset="77"/>
              </a:rPr>
            </a:br>
            <a:r>
              <a:rPr lang="it-IT" sz="2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CITTA’ DEI MORTI</a:t>
            </a:r>
          </a:p>
        </p:txBody>
      </p:sp>
    </p:spTree>
    <p:extLst>
      <p:ext uri="{BB962C8B-B14F-4D97-AF65-F5344CB8AC3E}">
        <p14:creationId xmlns:p14="http://schemas.microsoft.com/office/powerpoint/2010/main" val="3241884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6A4C02-68D0-9441-B7BB-4DCEE79FD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01" y="1819470"/>
            <a:ext cx="6968129" cy="4351338"/>
          </a:xfrm>
        </p:spPr>
        <p:txBody>
          <a:bodyPr>
            <a:normAutofit fontScale="85000" lnSpcReduction="10000"/>
          </a:bodyPr>
          <a:lstStyle/>
          <a:p>
            <a:r>
              <a:rPr lang="it-IT" b="1" dirty="0">
                <a:latin typeface="Perpetua" panose="02020502060401020303" pitchFamily="18" charset="77"/>
              </a:rPr>
              <a:t>GIOCO </a:t>
            </a:r>
            <a:r>
              <a:rPr lang="it-IT" dirty="0">
                <a:latin typeface="Perpetua" panose="02020502060401020303" pitchFamily="18" charset="77"/>
              </a:rPr>
              <a:t>con percorso guidato in </a:t>
            </a:r>
            <a:r>
              <a:rPr lang="it-IT" b="1" dirty="0">
                <a:latin typeface="Perpetua" panose="02020502060401020303" pitchFamily="18" charset="77"/>
              </a:rPr>
              <a:t>realtà aumentata </a:t>
            </a:r>
            <a:r>
              <a:rPr lang="it-IT" dirty="0">
                <a:latin typeface="Perpetua" panose="02020502060401020303" pitchFamily="18" charset="77"/>
              </a:rPr>
              <a:t>nella Necropoli che ti permette di scoprire informazioni sui reperti del Museo riprodotti digitalmente e i luoghi salienti della necropoli</a:t>
            </a:r>
          </a:p>
          <a:p>
            <a:r>
              <a:rPr lang="it-IT" dirty="0">
                <a:latin typeface="Perpetua" panose="02020502060401020303" pitchFamily="18" charset="77"/>
              </a:rPr>
              <a:t>All’ingresso della Necropoli a chi ha concluso la fase viene consegnato la </a:t>
            </a:r>
            <a:r>
              <a:rPr lang="it-IT" b="1" dirty="0">
                <a:latin typeface="Perpetua" panose="02020502060401020303" pitchFamily="18" charset="77"/>
              </a:rPr>
              <a:t>riproduzione 3d del Vaso </a:t>
            </a:r>
            <a:r>
              <a:rPr lang="it-IT" dirty="0">
                <a:latin typeface="Perpetua" panose="02020502060401020303" pitchFamily="18" charset="77"/>
              </a:rPr>
              <a:t>(percorso esclusivo).</a:t>
            </a:r>
          </a:p>
          <a:p>
            <a:r>
              <a:rPr lang="it-IT" b="1" dirty="0">
                <a:latin typeface="Perpetua" panose="02020502060401020303" pitchFamily="18" charset="77"/>
              </a:rPr>
              <a:t>OBIETTIVO: </a:t>
            </a:r>
            <a:r>
              <a:rPr lang="it-IT" dirty="0">
                <a:latin typeface="Perpetua" panose="02020502060401020303" pitchFamily="18" charset="77"/>
              </a:rPr>
              <a:t>il giocatore deve riportare la riproduzione del Vaso di </a:t>
            </a:r>
            <a:r>
              <a:rPr lang="it-IT" dirty="0" err="1">
                <a:latin typeface="Perpetua" panose="02020502060401020303" pitchFamily="18" charset="77"/>
              </a:rPr>
              <a:t>Eufronio</a:t>
            </a:r>
            <a:r>
              <a:rPr lang="it-IT" dirty="0">
                <a:latin typeface="Perpetua" panose="02020502060401020303" pitchFamily="18" charset="77"/>
              </a:rPr>
              <a:t> nella tomba in cui è stato preso, per riconciliare vivi e morti, in un percorso che coniuga l’interazione con narratori (es. D.H. Laurence)</a:t>
            </a:r>
          </a:p>
          <a:p>
            <a:r>
              <a:rPr lang="it-IT" b="1" dirty="0">
                <a:latin typeface="Perpetua" panose="02020502060401020303" pitchFamily="18" charset="77"/>
              </a:rPr>
              <a:t>FINALE: </a:t>
            </a:r>
            <a:r>
              <a:rPr lang="it-IT" dirty="0">
                <a:latin typeface="Perpetua" panose="02020502060401020303" pitchFamily="18" charset="77"/>
              </a:rPr>
              <a:t>il tuo nome «entra» a far parte del gioco, e viene inserito in un luogo di memoria e ringraziamento</a:t>
            </a:r>
          </a:p>
          <a:p>
            <a:endParaRPr lang="it-IT" dirty="0">
              <a:latin typeface="Perpetua" panose="02020502060401020303" pitchFamily="18" charset="77"/>
            </a:endParaRPr>
          </a:p>
          <a:p>
            <a:endParaRPr lang="it-IT" dirty="0">
              <a:latin typeface="Perpetua" panose="02020502060401020303" pitchFamily="18" charset="77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2D313CFE-3037-0B46-A3DA-E354FBE92D89}"/>
              </a:ext>
            </a:extLst>
          </p:cNvPr>
          <p:cNvSpPr txBox="1">
            <a:spLocks/>
          </p:cNvSpPr>
          <p:nvPr/>
        </p:nvSpPr>
        <p:spPr>
          <a:xfrm>
            <a:off x="990600" y="6650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>
                <a:solidFill>
                  <a:srgbClr val="002060"/>
                </a:solidFill>
                <a:latin typeface="Core Circus" panose="020B0703030302020204" pitchFamily="34" charset="0"/>
              </a:rPr>
              <a:t>FASE 2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71E13BA-D9A9-4447-947F-1A1B5A811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295" y="832460"/>
            <a:ext cx="4661970" cy="259654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A87E1CA-257C-7148-9E6E-BFAAB4910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295" y="3905465"/>
            <a:ext cx="4661970" cy="228747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D1F0562-1A70-B746-B7D7-14686D418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0295" y="2634048"/>
            <a:ext cx="4661970" cy="207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60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EE57DF-EBF1-7A4C-9EA1-047AD860F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7630"/>
            <a:ext cx="10515600" cy="1325563"/>
          </a:xfrm>
        </p:spPr>
        <p:txBody>
          <a:bodyPr/>
          <a:lstStyle/>
          <a:p>
            <a:pPr algn="ctr"/>
            <a:r>
              <a:rPr lang="it-IT" dirty="0">
                <a:latin typeface="Perpetua" panose="02020502060401020303" pitchFamily="18" charset="77"/>
              </a:rPr>
              <a:t>CONCLUSIONI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6A4C02-68D0-9441-B7BB-4DCEE79FD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861" y="1819470"/>
            <a:ext cx="10832939" cy="4351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it-IT" b="1" dirty="0">
                <a:latin typeface="Perpetua" panose="02020502060401020303" pitchFamily="18" charset="77"/>
              </a:rPr>
              <a:t>POSSIBILI SVILUPPI</a:t>
            </a:r>
          </a:p>
          <a:p>
            <a:pPr algn="ctr"/>
            <a:r>
              <a:rPr lang="it-IT" dirty="0">
                <a:latin typeface="Perpetua" panose="02020502060401020303" pitchFamily="18" charset="77"/>
              </a:rPr>
              <a:t>IL GIOCO può diventare un portale con </a:t>
            </a:r>
            <a:r>
              <a:rPr lang="it-IT" b="1" dirty="0">
                <a:latin typeface="Perpetua" panose="02020502060401020303" pitchFamily="18" charset="77"/>
              </a:rPr>
              <a:t>nuove «fasi» </a:t>
            </a:r>
            <a:r>
              <a:rPr lang="it-IT" dirty="0">
                <a:latin typeface="Perpetua" panose="02020502060401020303" pitchFamily="18" charset="77"/>
              </a:rPr>
              <a:t>e quindi incentivare il ritorno a Cerveteri , o svilupparsi come un gioco per pc.</a:t>
            </a:r>
          </a:p>
          <a:p>
            <a:pPr algn="ctr"/>
            <a:r>
              <a:rPr lang="it-IT" dirty="0">
                <a:latin typeface="Perpetua" panose="02020502060401020303" pitchFamily="18" charset="77"/>
              </a:rPr>
              <a:t>IL GIOCO potrebbe «INTERAGIRE FISICAMENTE» con il territorio, con installazioni es. </a:t>
            </a:r>
            <a:r>
              <a:rPr lang="it-IT" dirty="0" err="1">
                <a:latin typeface="Perpetua" panose="02020502060401020303" pitchFamily="18" charset="77"/>
              </a:rPr>
              <a:t>street</a:t>
            </a:r>
            <a:r>
              <a:rPr lang="it-IT" dirty="0">
                <a:latin typeface="Perpetua" panose="02020502060401020303" pitchFamily="18" charset="77"/>
              </a:rPr>
              <a:t> art per catturare il viaggiatore per incentivare l’esplorazione dei percorsi previsti dalla Candidatura</a:t>
            </a:r>
          </a:p>
          <a:p>
            <a:pPr marL="0" indent="0" algn="ctr">
              <a:buNone/>
            </a:pPr>
            <a:endParaRPr lang="it-IT" dirty="0">
              <a:latin typeface="Perpetua" panose="02020502060401020303" pitchFamily="18" charset="77"/>
            </a:endParaRPr>
          </a:p>
          <a:p>
            <a:pPr marL="0" indent="0" algn="ctr">
              <a:buNone/>
            </a:pPr>
            <a:r>
              <a:rPr lang="it-IT" b="1" dirty="0">
                <a:latin typeface="Perpetua" panose="02020502060401020303" pitchFamily="18" charset="77"/>
              </a:rPr>
              <a:t>FINANZIAMENTI </a:t>
            </a:r>
            <a:r>
              <a:rPr lang="it-IT" dirty="0">
                <a:latin typeface="Perpetua" panose="02020502060401020303" pitchFamily="18" charset="77"/>
              </a:rPr>
              <a:t>: da attingere a fondi europei / italiani /art bonus</a:t>
            </a:r>
          </a:p>
          <a:p>
            <a:pPr marL="0" indent="0" algn="ctr">
              <a:buNone/>
            </a:pPr>
            <a:endParaRPr lang="it-IT" dirty="0">
              <a:latin typeface="Perpetua" panose="02020502060401020303" pitchFamily="18" charset="77"/>
            </a:endParaRPr>
          </a:p>
          <a:p>
            <a:pPr marL="0" indent="0" algn="ctr">
              <a:buNone/>
            </a:pPr>
            <a:r>
              <a:rPr lang="it-IT" b="1" dirty="0">
                <a:latin typeface="Perpetua" panose="02020502060401020303" pitchFamily="18" charset="77"/>
              </a:rPr>
              <a:t>LANCIO DEL «GIOCO»: </a:t>
            </a:r>
            <a:r>
              <a:rPr lang="it-IT" dirty="0">
                <a:latin typeface="Perpetua" panose="02020502060401020303" pitchFamily="18" charset="77"/>
              </a:rPr>
              <a:t>evento dedicato e campagna di comunicazione</a:t>
            </a:r>
          </a:p>
          <a:p>
            <a:pPr marL="0" indent="0" algn="ctr">
              <a:buNone/>
            </a:pPr>
            <a:r>
              <a:rPr lang="it-IT" dirty="0">
                <a:latin typeface="Perpetua" panose="02020502060401020303" pitchFamily="18" charset="77"/>
              </a:rPr>
              <a:t>Scuole, social e su canali internazionali</a:t>
            </a:r>
          </a:p>
        </p:txBody>
      </p:sp>
    </p:spTree>
    <p:extLst>
      <p:ext uri="{BB962C8B-B14F-4D97-AF65-F5344CB8AC3E}">
        <p14:creationId xmlns:p14="http://schemas.microsoft.com/office/powerpoint/2010/main" val="637554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2E1A6F-0041-3D40-9184-B432D6CD52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07008"/>
            <a:ext cx="9144000" cy="1260291"/>
          </a:xfrm>
        </p:spPr>
        <p:txBody>
          <a:bodyPr/>
          <a:lstStyle/>
          <a:p>
            <a:r>
              <a:rPr lang="it-IT" dirty="0">
                <a:latin typeface="Perpetua" panose="02020502060401020303" pitchFamily="18" charset="77"/>
              </a:rPr>
              <a:t>CERVETERI</a:t>
            </a:r>
          </a:p>
        </p:txBody>
      </p:sp>
      <p:pic>
        <p:nvPicPr>
          <p:cNvPr id="4" name="Immagine 6">
            <a:extLst>
              <a:ext uri="{FF2B5EF4-FFF2-40B4-BE49-F238E27FC236}">
                <a16:creationId xmlns:a16="http://schemas.microsoft.com/office/drawing/2014/main" id="{33BB4C22-68C1-554B-9065-FA116D0269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43"/>
          <a:stretch/>
        </p:blipFill>
        <p:spPr>
          <a:xfrm>
            <a:off x="0" y="2967301"/>
            <a:ext cx="5825877" cy="317306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66D41CC-579A-EB47-9FDC-03F309087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614" y="2967299"/>
            <a:ext cx="5697105" cy="317307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B3BDE76-44F0-6E4A-9476-C2BDA1A43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4996" y="2967298"/>
            <a:ext cx="4227004" cy="317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60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EE57DF-EBF1-7A4C-9EA1-047AD860F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5062"/>
            <a:ext cx="10515600" cy="1325563"/>
          </a:xfrm>
        </p:spPr>
        <p:txBody>
          <a:bodyPr/>
          <a:lstStyle/>
          <a:p>
            <a:pPr algn="ctr"/>
            <a:r>
              <a:rPr lang="it-IT" dirty="0">
                <a:latin typeface="Perpetua" panose="02020502060401020303" pitchFamily="18" charset="77"/>
              </a:rPr>
              <a:t>CERVETERI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6A4C02-68D0-9441-B7BB-4DCEE79FD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67" y="1498405"/>
            <a:ext cx="8243366" cy="4351338"/>
          </a:xfrm>
        </p:spPr>
        <p:txBody>
          <a:bodyPr>
            <a:normAutofit fontScale="85000" lnSpcReduction="20000"/>
          </a:bodyPr>
          <a:lstStyle/>
          <a:p>
            <a:r>
              <a:rPr lang="it-IT" b="1" dirty="0">
                <a:latin typeface="Perpetua" panose="02020502060401020303" pitchFamily="18" charset="77"/>
              </a:rPr>
              <a:t>40 km da Roma</a:t>
            </a:r>
          </a:p>
          <a:p>
            <a:r>
              <a:rPr lang="it-IT" b="1" dirty="0">
                <a:latin typeface="Perpetua" panose="02020502060401020303" pitchFamily="18" charset="77"/>
              </a:rPr>
              <a:t>Città della cultura del Lazio 2020/2021</a:t>
            </a:r>
          </a:p>
          <a:p>
            <a:r>
              <a:rPr lang="it-IT" b="1" dirty="0">
                <a:latin typeface="Perpetua" panose="02020502060401020303" pitchFamily="18" charset="77"/>
              </a:rPr>
              <a:t>Candidata a Capitale della Cultura Italiana per il 2022</a:t>
            </a:r>
          </a:p>
          <a:p>
            <a:r>
              <a:rPr lang="it-IT" dirty="0">
                <a:latin typeface="Perpetua" panose="02020502060401020303" pitchFamily="18" charset="77"/>
              </a:rPr>
              <a:t>Buon rapporto tra cittadinanza e turismo</a:t>
            </a:r>
          </a:p>
          <a:p>
            <a:pPr marL="0" indent="0">
              <a:buNone/>
            </a:pPr>
            <a:endParaRPr lang="it-IT" b="1" dirty="0">
              <a:solidFill>
                <a:schemeClr val="tx1">
                  <a:lumMod val="95000"/>
                  <a:lumOff val="5000"/>
                </a:schemeClr>
              </a:solidFill>
              <a:latin typeface="Perpetua" panose="02020502060401020303" pitchFamily="18" charset="77"/>
            </a:endParaRPr>
          </a:p>
          <a:p>
            <a:pPr marL="0" indent="0">
              <a:buNone/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Perpetua" panose="02020502060401020303" pitchFamily="18" charset="77"/>
              </a:rPr>
              <a:t>LUOGHI DI INTERESSE </a:t>
            </a:r>
          </a:p>
          <a:p>
            <a:r>
              <a:rPr lang="it-IT" b="1" dirty="0">
                <a:latin typeface="Perpetua" panose="02020502060401020303" pitchFamily="18" charset="77"/>
              </a:rPr>
              <a:t>Necropoli etrusca della </a:t>
            </a:r>
            <a:r>
              <a:rPr lang="it-IT" b="1" dirty="0" err="1">
                <a:latin typeface="Perpetua" panose="02020502060401020303" pitchFamily="18" charset="77"/>
              </a:rPr>
              <a:t>Banditaccia</a:t>
            </a:r>
            <a:r>
              <a:rPr lang="it-IT" b="1" dirty="0">
                <a:latin typeface="Perpetua" panose="02020502060401020303" pitchFamily="18" charset="77"/>
              </a:rPr>
              <a:t> </a:t>
            </a:r>
            <a:r>
              <a:rPr lang="it-IT" dirty="0">
                <a:latin typeface="Perpetua" panose="02020502060401020303" pitchFamily="18" charset="77"/>
              </a:rPr>
              <a:t>- Patrimonio Unesco dal 2004 </a:t>
            </a:r>
            <a:r>
              <a:rPr lang="it-IT" i="1" dirty="0">
                <a:latin typeface="Perpetua" panose="02020502060401020303" pitchFamily="18" charset="77"/>
              </a:rPr>
              <a:t>»un capolavoro del genio creativo dell’uomo» </a:t>
            </a:r>
          </a:p>
          <a:p>
            <a:r>
              <a:rPr lang="it-IT" b="1" dirty="0">
                <a:latin typeface="Perpetua" panose="02020502060401020303" pitchFamily="18" charset="77"/>
              </a:rPr>
              <a:t>Museo Nazionale </a:t>
            </a:r>
            <a:r>
              <a:rPr lang="it-IT" b="1" dirty="0" err="1">
                <a:latin typeface="Perpetua" panose="02020502060401020303" pitchFamily="18" charset="77"/>
              </a:rPr>
              <a:t>Cerite</a:t>
            </a:r>
            <a:r>
              <a:rPr lang="it-IT" b="1" dirty="0">
                <a:latin typeface="Perpetua" panose="02020502060401020303" pitchFamily="18" charset="77"/>
              </a:rPr>
              <a:t> </a:t>
            </a:r>
            <a:r>
              <a:rPr lang="it-IT" dirty="0">
                <a:latin typeface="Perpetua" panose="02020502060401020303" pitchFamily="18" charset="77"/>
              </a:rPr>
              <a:t>( dove sono contenuti il famoso Vaso di </a:t>
            </a:r>
            <a:r>
              <a:rPr lang="it-IT" dirty="0" err="1">
                <a:latin typeface="Perpetua" panose="02020502060401020303" pitchFamily="18" charset="77"/>
              </a:rPr>
              <a:t>Eufronio</a:t>
            </a:r>
            <a:r>
              <a:rPr lang="it-IT" dirty="0">
                <a:latin typeface="Perpetua" panose="02020502060401020303" pitchFamily="18" charset="77"/>
              </a:rPr>
              <a:t> e il Kylix di </a:t>
            </a:r>
            <a:r>
              <a:rPr lang="it-IT" dirty="0" err="1">
                <a:latin typeface="Perpetua" panose="02020502060401020303" pitchFamily="18" charset="77"/>
              </a:rPr>
              <a:t>Eufronio</a:t>
            </a:r>
            <a:r>
              <a:rPr lang="it-IT" dirty="0">
                <a:latin typeface="Perpetua" panose="02020502060401020303" pitchFamily="18" charset="77"/>
              </a:rPr>
              <a:t>, tornato in </a:t>
            </a:r>
            <a:r>
              <a:rPr lang="it-IT" dirty="0" err="1">
                <a:latin typeface="Perpetua" panose="02020502060401020303" pitchFamily="18" charset="77"/>
              </a:rPr>
              <a:t>italia</a:t>
            </a:r>
            <a:r>
              <a:rPr lang="it-IT" dirty="0">
                <a:latin typeface="Perpetua" panose="02020502060401020303" pitchFamily="18" charset="77"/>
              </a:rPr>
              <a:t> dal 2006, dopo essere stato 40 anni all’estero)</a:t>
            </a:r>
          </a:p>
          <a:p>
            <a:r>
              <a:rPr lang="it-IT" dirty="0">
                <a:latin typeface="Perpetua" panose="02020502060401020303" pitchFamily="18" charset="77"/>
              </a:rPr>
              <a:t>Cascatelle di Cerveteri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80186DE-C846-0C46-AF9E-D48A68A23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365" y="4683974"/>
            <a:ext cx="2321090" cy="137534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F0C5257-0266-DF44-9DF3-BB419DCAF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5820" y="2449257"/>
            <a:ext cx="3266180" cy="244963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E5394E2-E7C4-B942-80DA-73FDF2739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9058" y="1043608"/>
            <a:ext cx="2679704" cy="273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0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DCE1915E-40D2-0548-81C3-384E830A60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r="8902" b="35006"/>
          <a:stretch/>
        </p:blipFill>
        <p:spPr>
          <a:xfrm>
            <a:off x="0" y="839078"/>
            <a:ext cx="12192000" cy="526911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5EE57DF-EBF1-7A4C-9EA1-047AD860F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9562"/>
            <a:ext cx="10515600" cy="1325563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bg1"/>
                </a:solidFill>
                <a:latin typeface="Perpetua" panose="02020502060401020303" pitchFamily="18" charset="77"/>
              </a:rPr>
              <a:t>ESIGENZE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6A4C02-68D0-9441-B7BB-4DCEE79FD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285" y="2085565"/>
            <a:ext cx="11528385" cy="4351338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Perpetua" panose="02020502060401020303" pitchFamily="18" charset="77"/>
              </a:rPr>
              <a:t>Miglioramento accessibilità al Museo Nazionale </a:t>
            </a:r>
            <a:r>
              <a:rPr lang="it-IT" b="1" dirty="0" err="1">
                <a:solidFill>
                  <a:schemeClr val="bg1"/>
                </a:solidFill>
                <a:latin typeface="Perpetua" panose="02020502060401020303" pitchFamily="18" charset="77"/>
              </a:rPr>
              <a:t>Cerite</a:t>
            </a:r>
            <a:r>
              <a:rPr lang="it-IT" b="1" dirty="0">
                <a:solidFill>
                  <a:schemeClr val="bg1"/>
                </a:solidFill>
                <a:latin typeface="Perpetua" panose="02020502060401020303" pitchFamily="18" charset="77"/>
              </a:rPr>
              <a:t> </a:t>
            </a:r>
            <a:r>
              <a:rPr lang="it-IT" dirty="0">
                <a:solidFill>
                  <a:schemeClr val="bg1"/>
                </a:solidFill>
                <a:latin typeface="Perpetua" panose="02020502060401020303" pitchFamily="18" charset="77"/>
              </a:rPr>
              <a:t>(e quindi del Vaso e della Kylix di </a:t>
            </a:r>
            <a:r>
              <a:rPr lang="it-IT" dirty="0" err="1">
                <a:solidFill>
                  <a:schemeClr val="bg1"/>
                </a:solidFill>
                <a:latin typeface="Perpetua" panose="02020502060401020303" pitchFamily="18" charset="77"/>
              </a:rPr>
              <a:t>Eufronio</a:t>
            </a:r>
            <a:r>
              <a:rPr lang="it-IT" dirty="0">
                <a:solidFill>
                  <a:schemeClr val="bg1"/>
                </a:solidFill>
                <a:latin typeface="Perpetua" panose="02020502060401020303" pitchFamily="18" charset="77"/>
              </a:rPr>
              <a:t>) e ai percorsi della Necropoli</a:t>
            </a:r>
          </a:p>
          <a:p>
            <a:r>
              <a:rPr lang="it-IT" b="1" dirty="0">
                <a:solidFill>
                  <a:schemeClr val="bg1"/>
                </a:solidFill>
                <a:latin typeface="Perpetua" panose="02020502060401020303" pitchFamily="18" charset="77"/>
              </a:rPr>
              <a:t>Valorizzazione dei luoghi di interesse</a:t>
            </a:r>
          </a:p>
          <a:p>
            <a:r>
              <a:rPr lang="it-IT" b="1" dirty="0">
                <a:solidFill>
                  <a:schemeClr val="bg1"/>
                </a:solidFill>
                <a:latin typeface="Perpetua" panose="02020502060401020303" pitchFamily="18" charset="77"/>
              </a:rPr>
              <a:t>Potenziamento infrastrutturale, anche in relazione all’affluenza turistica in particolare straniera</a:t>
            </a:r>
          </a:p>
        </p:txBody>
      </p:sp>
    </p:spTree>
    <p:extLst>
      <p:ext uri="{BB962C8B-B14F-4D97-AF65-F5344CB8AC3E}">
        <p14:creationId xmlns:p14="http://schemas.microsoft.com/office/powerpoint/2010/main" val="683706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EE57DF-EBF1-7A4C-9EA1-047AD860F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8940"/>
            <a:ext cx="10515600" cy="1325563"/>
          </a:xfrm>
        </p:spPr>
        <p:txBody>
          <a:bodyPr/>
          <a:lstStyle/>
          <a:p>
            <a:pPr algn="ctr"/>
            <a:r>
              <a:rPr lang="it-IT" dirty="0">
                <a:latin typeface="Perpetua" panose="02020502060401020303" pitchFamily="18" charset="77"/>
              </a:rPr>
              <a:t>OBIETTIVI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6A4C02-68D0-9441-B7BB-4DCEE79FD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860" y="1596927"/>
            <a:ext cx="7499473" cy="4351338"/>
          </a:xfrm>
        </p:spPr>
        <p:txBody>
          <a:bodyPr>
            <a:normAutofit/>
          </a:bodyPr>
          <a:lstStyle/>
          <a:p>
            <a:r>
              <a:rPr lang="it-IT" b="1" dirty="0">
                <a:latin typeface="Perpetua" panose="02020502060401020303" pitchFamily="18" charset="77"/>
              </a:rPr>
              <a:t>Migliorare la fruizione dei reperti archeologici presenti nel Museo </a:t>
            </a:r>
          </a:p>
          <a:p>
            <a:r>
              <a:rPr lang="it-IT" b="1" dirty="0">
                <a:latin typeface="Perpetua" panose="02020502060401020303" pitchFamily="18" charset="77"/>
              </a:rPr>
              <a:t>Attrarre nuovi visitatori </a:t>
            </a:r>
            <a:r>
              <a:rPr lang="it-IT" dirty="0">
                <a:latin typeface="Perpetua" panose="02020502060401020303" pitchFamily="18" charset="77"/>
              </a:rPr>
              <a:t>(in particolare stranieri) alla Città di Cerveteri , tramite la creazione di un </a:t>
            </a:r>
            <a:r>
              <a:rPr lang="it-IT" b="1" dirty="0">
                <a:latin typeface="Perpetua" panose="02020502060401020303" pitchFamily="18" charset="77"/>
              </a:rPr>
              <a:t>GIOCO </a:t>
            </a:r>
            <a:r>
              <a:rPr lang="it-IT" dirty="0">
                <a:latin typeface="Perpetua" panose="02020502060401020303" pitchFamily="18" charset="77"/>
              </a:rPr>
              <a:t>attorno al </a:t>
            </a:r>
            <a:r>
              <a:rPr lang="it-IT" b="1" dirty="0">
                <a:latin typeface="Perpetua" panose="02020502060401020303" pitchFamily="18" charset="77"/>
              </a:rPr>
              <a:t>Vaso di </a:t>
            </a:r>
            <a:r>
              <a:rPr lang="it-IT" b="1" dirty="0" err="1">
                <a:latin typeface="Perpetua" panose="02020502060401020303" pitchFamily="18" charset="77"/>
              </a:rPr>
              <a:t>Eufronio</a:t>
            </a:r>
            <a:r>
              <a:rPr lang="it-IT" b="1" dirty="0">
                <a:latin typeface="Perpetua" panose="02020502060401020303" pitchFamily="18" charset="77"/>
              </a:rPr>
              <a:t>, </a:t>
            </a:r>
            <a:r>
              <a:rPr lang="it-IT" dirty="0">
                <a:latin typeface="Perpetua" panose="02020502060401020303" pitchFamily="18" charset="77"/>
              </a:rPr>
              <a:t>il vaso «conteso» che sia</a:t>
            </a:r>
            <a:r>
              <a:rPr lang="it-IT" b="1" dirty="0">
                <a:latin typeface="Perpetua" panose="02020502060401020303" pitchFamily="18" charset="77"/>
              </a:rPr>
              <a:t> un ponte tra il passato e futuro, tra il fisico e il digitale, l’aldilà e la vita terrena </a:t>
            </a:r>
            <a:endParaRPr lang="it-IT" i="1" dirty="0">
              <a:latin typeface="Perpetua" panose="02020502060401020303" pitchFamily="18" charset="77"/>
            </a:endParaRPr>
          </a:p>
          <a:p>
            <a:r>
              <a:rPr lang="it-IT" dirty="0">
                <a:latin typeface="Perpetua" panose="02020502060401020303" pitchFamily="18" charset="77"/>
              </a:rPr>
              <a:t>Affiancarsi agli obiettivi multimediali del progetto di Candidatura Citta della Cultura 2022</a:t>
            </a:r>
          </a:p>
          <a:p>
            <a:r>
              <a:rPr lang="it-IT" dirty="0">
                <a:latin typeface="Perpetua" panose="02020502060401020303" pitchFamily="18" charset="77"/>
              </a:rPr>
              <a:t>Coinvolgere la cittadinanza nella creazione del gioco</a:t>
            </a:r>
          </a:p>
        </p:txBody>
      </p:sp>
      <p:pic>
        <p:nvPicPr>
          <p:cNvPr id="8" name="Immagine 18">
            <a:extLst>
              <a:ext uri="{FF2B5EF4-FFF2-40B4-BE49-F238E27FC236}">
                <a16:creationId xmlns:a16="http://schemas.microsoft.com/office/drawing/2014/main" id="{D6D1021A-BC63-234F-867A-DA142074F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333" y="989483"/>
            <a:ext cx="4171667" cy="312494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01DE9DE-3541-AB4A-ADAC-7BD9BEBD6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6572" y="3209406"/>
            <a:ext cx="2679704" cy="273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46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EE57DF-EBF1-7A4C-9EA1-047AD860F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0547"/>
            <a:ext cx="10515600" cy="1325563"/>
          </a:xfrm>
        </p:spPr>
        <p:txBody>
          <a:bodyPr/>
          <a:lstStyle/>
          <a:p>
            <a:pPr algn="ctr"/>
            <a:r>
              <a:rPr lang="it-IT" dirty="0">
                <a:latin typeface="Perpetua" panose="02020502060401020303" pitchFamily="18" charset="77"/>
              </a:rPr>
              <a:t>TARGET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6A4C02-68D0-9441-B7BB-4DCEE79FD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84" y="2156110"/>
            <a:ext cx="10515599" cy="4351338"/>
          </a:xfrm>
        </p:spPr>
        <p:txBody>
          <a:bodyPr>
            <a:normAutofit/>
          </a:bodyPr>
          <a:lstStyle/>
          <a:p>
            <a:r>
              <a:rPr lang="it-IT" b="1" dirty="0">
                <a:latin typeface="Perpetua" panose="02020502060401020303" pitchFamily="18" charset="77"/>
              </a:rPr>
              <a:t>Adolescenti e giovani under 35 anni</a:t>
            </a:r>
          </a:p>
          <a:p>
            <a:r>
              <a:rPr lang="it-IT" b="1" dirty="0" err="1">
                <a:latin typeface="Perpetua" panose="02020502060401020303" pitchFamily="18" charset="77"/>
              </a:rPr>
              <a:t>Gamer</a:t>
            </a:r>
            <a:r>
              <a:rPr lang="it-IT" b="1" dirty="0">
                <a:latin typeface="Perpetua" panose="02020502060401020303" pitchFamily="18" charset="77"/>
              </a:rPr>
              <a:t> (</a:t>
            </a:r>
            <a:r>
              <a:rPr lang="it-IT" b="1" dirty="0" err="1">
                <a:latin typeface="Perpetua" panose="02020502060401020303" pitchFamily="18" charset="77"/>
              </a:rPr>
              <a:t>explorers</a:t>
            </a:r>
            <a:r>
              <a:rPr lang="it-IT" b="1" dirty="0">
                <a:latin typeface="Perpetua" panose="02020502060401020303" pitchFamily="18" charset="77"/>
              </a:rPr>
              <a:t> / </a:t>
            </a:r>
            <a:r>
              <a:rPr lang="it-IT" b="1" dirty="0" err="1">
                <a:latin typeface="Perpetua" panose="02020502060401020303" pitchFamily="18" charset="77"/>
              </a:rPr>
              <a:t>achievers</a:t>
            </a:r>
            <a:r>
              <a:rPr lang="it-IT" b="1" dirty="0">
                <a:latin typeface="Perpetua" panose="02020502060401020303" pitchFamily="18" charset="77"/>
              </a:rPr>
              <a:t>)</a:t>
            </a:r>
          </a:p>
          <a:p>
            <a:r>
              <a:rPr lang="it-IT" b="1" dirty="0">
                <a:latin typeface="Perpetua" panose="02020502060401020303" pitchFamily="18" charset="77"/>
              </a:rPr>
              <a:t>Italiani e stranieri</a:t>
            </a:r>
          </a:p>
          <a:p>
            <a:endParaRPr lang="it-IT" b="1" dirty="0">
              <a:latin typeface="Perpetua" panose="02020502060401020303" pitchFamily="18" charset="77"/>
            </a:endParaRPr>
          </a:p>
          <a:p>
            <a:pPr marL="0" indent="0">
              <a:buNone/>
            </a:pPr>
            <a:r>
              <a:rPr lang="it-IT" b="1" dirty="0">
                <a:latin typeface="Perpetua" panose="02020502060401020303" pitchFamily="18" charset="77"/>
              </a:rPr>
              <a:t>INTERESSI</a:t>
            </a:r>
          </a:p>
          <a:p>
            <a:r>
              <a:rPr lang="it-IT" b="1" dirty="0">
                <a:latin typeface="Perpetua" panose="02020502060401020303" pitchFamily="18" charset="77"/>
              </a:rPr>
              <a:t>Gioco / esplorazione / storia / </a:t>
            </a:r>
          </a:p>
          <a:p>
            <a:pPr marL="0" indent="0">
              <a:buNone/>
            </a:pPr>
            <a:r>
              <a:rPr lang="it-IT" b="1" dirty="0">
                <a:latin typeface="Perpetua" panose="02020502060401020303" pitchFamily="18" charset="77"/>
              </a:rPr>
              <a:t>mito e mistero /arte e archeologia </a:t>
            </a:r>
          </a:p>
          <a:p>
            <a:pPr marL="0" indent="0">
              <a:buNone/>
            </a:pPr>
            <a:endParaRPr lang="it-IT" dirty="0">
              <a:latin typeface="Perpetua" panose="02020502060401020303" pitchFamily="18" charset="77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DEE91E8-856E-3943-9D87-55D0ABF4A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135" y="1683353"/>
            <a:ext cx="3596640" cy="359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90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EE45A5FE-2411-C146-8A5C-7BCEEAAB2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84" y="1204686"/>
            <a:ext cx="4352544" cy="444862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538082E3-3BE7-314F-8C4E-1D80DD950264}"/>
              </a:ext>
            </a:extLst>
          </p:cNvPr>
          <p:cNvSpPr/>
          <p:nvPr/>
        </p:nvSpPr>
        <p:spPr>
          <a:xfrm>
            <a:off x="6096000" y="1613615"/>
            <a:ext cx="3994701" cy="4246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it-IT" sz="3500" i="1" dirty="0">
                <a:latin typeface="Perpetua" panose="02020502060401020303" pitchFamily="18" charset="77"/>
              </a:rPr>
              <a:t>«È il mistero del viaggio fuori dalla vita, verso la morte, il viaggio della morte e il soggiorno nell’Aldilà.»</a:t>
            </a:r>
          </a:p>
          <a:p>
            <a:pPr lvl="0">
              <a:lnSpc>
                <a:spcPct val="80000"/>
              </a:lnSpc>
            </a:pPr>
            <a:endParaRPr lang="it-IT" dirty="0"/>
          </a:p>
          <a:p>
            <a:pPr lvl="0">
              <a:lnSpc>
                <a:spcPct val="80000"/>
              </a:lnSpc>
            </a:pPr>
            <a:r>
              <a:rPr lang="it-IT" sz="3600" dirty="0">
                <a:latin typeface="Perpetua" panose="02020502060401020303" pitchFamily="18" charset="77"/>
              </a:rPr>
              <a:t>D.H. Laurence</a:t>
            </a:r>
          </a:p>
          <a:p>
            <a:pPr lvl="0">
              <a:lnSpc>
                <a:spcPct val="80000"/>
              </a:lnSpc>
            </a:pPr>
            <a:endParaRPr lang="it-IT" sz="3600" dirty="0">
              <a:latin typeface="Perpetua" panose="02020502060401020303" pitchFamily="18" charset="77"/>
            </a:endParaRPr>
          </a:p>
          <a:p>
            <a:pPr lvl="0">
              <a:lnSpc>
                <a:spcPct val="80000"/>
              </a:lnSpc>
            </a:pPr>
            <a:r>
              <a:rPr lang="it-IT" sz="3600" dirty="0">
                <a:latin typeface="Perpetua" panose="02020502060401020303" pitchFamily="18" charset="77"/>
              </a:rPr>
              <a:t>Da </a:t>
            </a:r>
            <a:r>
              <a:rPr lang="it-IT" sz="3600" dirty="0" err="1">
                <a:latin typeface="Perpetua" panose="02020502060401020303" pitchFamily="18" charset="77"/>
              </a:rPr>
              <a:t>Etruscan</a:t>
            </a:r>
            <a:r>
              <a:rPr lang="it-IT" sz="3600" dirty="0">
                <a:latin typeface="Perpetua" panose="02020502060401020303" pitchFamily="18" charset="77"/>
              </a:rPr>
              <a:t> </a:t>
            </a:r>
            <a:r>
              <a:rPr lang="it-IT" sz="3600" dirty="0" err="1">
                <a:latin typeface="Perpetua" panose="02020502060401020303" pitchFamily="18" charset="77"/>
              </a:rPr>
              <a:t>places</a:t>
            </a:r>
            <a:endParaRPr lang="it-IT" sz="3600" dirty="0">
              <a:latin typeface="Perpetua" panose="02020502060401020303" pitchFamily="18" charset="77"/>
            </a:endParaRPr>
          </a:p>
          <a:p>
            <a:pPr lvl="0">
              <a:lnSpc>
                <a:spcPct val="80000"/>
              </a:lnSpc>
            </a:pPr>
            <a:endParaRPr lang="it-IT" dirty="0"/>
          </a:p>
          <a:p>
            <a:pPr lvl="0">
              <a:lnSpc>
                <a:spcPct val="80000"/>
              </a:lnSpc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3952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EE57DF-EBF1-7A4C-9EA1-047AD860F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259872"/>
            <a:ext cx="2965704" cy="331184"/>
          </a:xfrm>
        </p:spPr>
        <p:txBody>
          <a:bodyPr>
            <a:normAutofit fontScale="90000"/>
          </a:bodyPr>
          <a:lstStyle/>
          <a:p>
            <a:br>
              <a:rPr lang="it-IT" dirty="0">
                <a:solidFill>
                  <a:schemeClr val="bg1">
                    <a:lumMod val="65000"/>
                  </a:schemeClr>
                </a:solidFill>
                <a:latin typeface="Perpetua" panose="02020502060401020303" pitchFamily="18" charset="77"/>
              </a:rPr>
            </a:br>
            <a:br>
              <a:rPr lang="it-IT" dirty="0">
                <a:solidFill>
                  <a:schemeClr val="bg1">
                    <a:lumMod val="65000"/>
                  </a:schemeClr>
                </a:solidFill>
                <a:latin typeface="Perpetua" panose="02020502060401020303" pitchFamily="18" charset="77"/>
              </a:rPr>
            </a:br>
            <a:r>
              <a:rPr lang="it-IT" dirty="0">
                <a:solidFill>
                  <a:schemeClr val="bg1">
                    <a:lumMod val="65000"/>
                  </a:schemeClr>
                </a:solidFill>
                <a:latin typeface="Perpetua" panose="02020502060401020303" pitchFamily="18" charset="77"/>
              </a:rPr>
              <a:t>IL GIOCO</a:t>
            </a:r>
            <a:br>
              <a:rPr lang="it-IT" dirty="0">
                <a:latin typeface="Perpetua" panose="02020502060401020303" pitchFamily="18" charset="77"/>
              </a:rPr>
            </a:br>
            <a:br>
              <a:rPr lang="it-IT" dirty="0">
                <a:latin typeface="Perpetua" panose="02020502060401020303" pitchFamily="18" charset="77"/>
              </a:rPr>
            </a:br>
            <a:endParaRPr lang="it-IT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B233ED11-9BF9-1D4A-A00C-D1DDEDB658EE}"/>
              </a:ext>
            </a:extLst>
          </p:cNvPr>
          <p:cNvSpPr/>
          <p:nvPr/>
        </p:nvSpPr>
        <p:spPr>
          <a:xfrm>
            <a:off x="1143000" y="4090720"/>
            <a:ext cx="58430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500" dirty="0">
                <a:latin typeface="Perpetua" panose="02020502060401020303" pitchFamily="18" charset="77"/>
              </a:rPr>
              <a:t>CITTA’ DEI  VIVI</a:t>
            </a:r>
            <a:br>
              <a:rPr lang="it-IT" sz="3500" dirty="0">
                <a:latin typeface="Perpetua" panose="02020502060401020303" pitchFamily="18" charset="77"/>
              </a:rPr>
            </a:br>
            <a:r>
              <a:rPr lang="it-IT" sz="3500" dirty="0">
                <a:latin typeface="American Typewriter" panose="02090604020004020304" pitchFamily="18" charset="77"/>
              </a:rPr>
              <a:t>CITTA’ DEI MORTI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8E8428CD-48C7-C14C-8FF9-637FE3675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424" y="982980"/>
            <a:ext cx="4892040" cy="4892040"/>
          </a:xfrm>
          <a:prstGeom prst="rect">
            <a:avLst/>
          </a:prstGeom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65FBB152-631A-9B4B-8D5E-F814EB722C23}"/>
              </a:ext>
            </a:extLst>
          </p:cNvPr>
          <p:cNvSpPr/>
          <p:nvPr/>
        </p:nvSpPr>
        <p:spPr>
          <a:xfrm>
            <a:off x="1133355" y="2998113"/>
            <a:ext cx="3647152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6500" dirty="0">
                <a:solidFill>
                  <a:srgbClr val="2B027C"/>
                </a:solidFill>
                <a:latin typeface="Core Circus" panose="020B0703030302020204" pitchFamily="34" charset="0"/>
              </a:rPr>
              <a:t>CAERE</a:t>
            </a:r>
          </a:p>
        </p:txBody>
      </p:sp>
    </p:spTree>
    <p:extLst>
      <p:ext uri="{BB962C8B-B14F-4D97-AF65-F5344CB8AC3E}">
        <p14:creationId xmlns:p14="http://schemas.microsoft.com/office/powerpoint/2010/main" val="3363840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EE57DF-EBF1-7A4C-9EA1-047AD860F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8657"/>
            <a:ext cx="10515600" cy="1325563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  <a:latin typeface="Core Circus" panose="020B0703030302020204" pitchFamily="34" charset="0"/>
              </a:rPr>
              <a:t>STRUTTURA DEL GIOCO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6A4C02-68D0-9441-B7BB-4DCEE79FD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861" y="1818005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b="1" dirty="0">
                <a:latin typeface="Perpetua" panose="02020502060401020303" pitchFamily="18" charset="77"/>
              </a:rPr>
              <a:t>IL GIOCO E’ UN APP gratuita COMPOSTO DA DUE FASI </a:t>
            </a:r>
          </a:p>
          <a:p>
            <a:pPr marL="514350" indent="-514350">
              <a:buFont typeface="+mj-lt"/>
              <a:buAutoNum type="arabicPeriod"/>
            </a:pPr>
            <a:r>
              <a:rPr lang="it-IT" b="1" dirty="0">
                <a:latin typeface="Perpetua" panose="02020502060401020303" pitchFamily="18" charset="77"/>
              </a:rPr>
              <a:t>PRE - ESPERIENZA e avvicinamento </a:t>
            </a:r>
            <a:r>
              <a:rPr lang="it-IT" dirty="0">
                <a:latin typeface="Perpetua" panose="02020502060401020303" pitchFamily="18" charset="77"/>
              </a:rPr>
              <a:t>( gioco mobile da casa)</a:t>
            </a:r>
          </a:p>
          <a:p>
            <a:pPr marL="514350" indent="-514350">
              <a:buFont typeface="+mj-lt"/>
              <a:buAutoNum type="arabicPeriod"/>
            </a:pPr>
            <a:r>
              <a:rPr lang="it-IT" b="1" dirty="0">
                <a:latin typeface="Perpetua" panose="02020502060401020303" pitchFamily="18" charset="77"/>
              </a:rPr>
              <a:t>SUL POSTO </a:t>
            </a:r>
            <a:r>
              <a:rPr lang="it-IT" dirty="0">
                <a:latin typeface="Perpetua" panose="02020502060401020303" pitchFamily="18" charset="77"/>
              </a:rPr>
              <a:t>( percorso di realtà aumentata)</a:t>
            </a:r>
          </a:p>
          <a:p>
            <a:pPr marL="0" indent="0" algn="ctr">
              <a:buNone/>
            </a:pPr>
            <a:endParaRPr lang="it-IT" dirty="0">
              <a:latin typeface="Perpetua" panose="02020502060401020303" pitchFamily="18" charset="77"/>
            </a:endParaRPr>
          </a:p>
          <a:p>
            <a:pPr marL="0" indent="0" algn="ctr">
              <a:buNone/>
            </a:pPr>
            <a:r>
              <a:rPr lang="it-IT" b="1" dirty="0">
                <a:latin typeface="Perpetua" panose="02020502060401020303" pitchFamily="18" charset="77"/>
              </a:rPr>
              <a:t>TIPO DI GIOCO</a:t>
            </a:r>
            <a:r>
              <a:rPr lang="it-IT" dirty="0">
                <a:latin typeface="Perpetua" panose="02020502060401020303" pitchFamily="18" charset="77"/>
              </a:rPr>
              <a:t>: </a:t>
            </a:r>
            <a:r>
              <a:rPr lang="it-IT" dirty="0" err="1">
                <a:latin typeface="Perpetua" panose="02020502060401020303" pitchFamily="18" charset="77"/>
              </a:rPr>
              <a:t>Tower</a:t>
            </a:r>
            <a:r>
              <a:rPr lang="it-IT" dirty="0">
                <a:latin typeface="Perpetua" panose="02020502060401020303" pitchFamily="18" charset="77"/>
              </a:rPr>
              <a:t> </a:t>
            </a:r>
            <a:r>
              <a:rPr lang="it-IT" dirty="0" err="1">
                <a:latin typeface="Perpetua" panose="02020502060401020303" pitchFamily="18" charset="77"/>
              </a:rPr>
              <a:t>defence</a:t>
            </a:r>
            <a:r>
              <a:rPr lang="it-IT" dirty="0">
                <a:latin typeface="Perpetua" panose="02020502060401020303" pitchFamily="18" charset="77"/>
              </a:rPr>
              <a:t>  / multilingua</a:t>
            </a:r>
          </a:p>
          <a:p>
            <a:pPr marL="0" indent="0" algn="ctr">
              <a:buNone/>
            </a:pPr>
            <a:endParaRPr lang="it-IT" dirty="0">
              <a:latin typeface="Perpetua" panose="02020502060401020303" pitchFamily="18" charset="77"/>
            </a:endParaRPr>
          </a:p>
          <a:p>
            <a:pPr marL="0" indent="0" algn="ctr">
              <a:buNone/>
            </a:pPr>
            <a:r>
              <a:rPr lang="it-IT" b="1" dirty="0">
                <a:latin typeface="Perpetua" panose="02020502060401020303" pitchFamily="18" charset="77"/>
              </a:rPr>
              <a:t>OBIETTIVO DEL GIOCO</a:t>
            </a:r>
            <a:r>
              <a:rPr lang="it-IT" dirty="0">
                <a:latin typeface="Perpetua" panose="02020502060401020303" pitchFamily="18" charset="77"/>
              </a:rPr>
              <a:t>: il giocatore deve proteggere il Vaso «conteso» dai non morti che sono stati risvegliati da Thanatos e </a:t>
            </a:r>
            <a:r>
              <a:rPr lang="it-IT" dirty="0" err="1">
                <a:latin typeface="Perpetua" panose="02020502060401020303" pitchFamily="18" charset="77"/>
              </a:rPr>
              <a:t>Ispsos</a:t>
            </a:r>
            <a:r>
              <a:rPr lang="it-IT" dirty="0">
                <a:latin typeface="Perpetua" panose="02020502060401020303" pitchFamily="18" charset="77"/>
              </a:rPr>
              <a:t> (soggetti raffigurati sul vaso) e deve cercare di trovare alleati nella città dei vivi per ristabilire la pace tra i due mondi.</a:t>
            </a:r>
          </a:p>
          <a:p>
            <a:pPr marL="0" indent="0" algn="ctr">
              <a:buNone/>
            </a:pPr>
            <a:endParaRPr lang="it-IT" dirty="0">
              <a:latin typeface="Perpetua" panose="02020502060401020303" pitchFamily="18" charset="77"/>
            </a:endParaRPr>
          </a:p>
          <a:p>
            <a:pPr marL="0" indent="0" algn="ctr">
              <a:buNone/>
            </a:pPr>
            <a:r>
              <a:rPr lang="it-IT" b="1" dirty="0">
                <a:latin typeface="Perpetua" panose="02020502060401020303" pitchFamily="18" charset="77"/>
              </a:rPr>
              <a:t>ELEMENTI DEL GIOCO</a:t>
            </a:r>
            <a:r>
              <a:rPr lang="it-IT" dirty="0">
                <a:latin typeface="Perpetua" panose="02020502060401020303" pitchFamily="18" charset="77"/>
              </a:rPr>
              <a:t>: Ambientazioni di Cerveteri, Curiosità e Storia degli </a:t>
            </a:r>
            <a:r>
              <a:rPr lang="it-IT" dirty="0" err="1">
                <a:latin typeface="Perpetua" panose="02020502060401020303" pitchFamily="18" charset="77"/>
              </a:rPr>
              <a:t>Estruschi</a:t>
            </a:r>
            <a:r>
              <a:rPr lang="it-IT" dirty="0">
                <a:latin typeface="Perpetua" panose="02020502060401020303" pitchFamily="18" charset="77"/>
              </a:rPr>
              <a:t>, misteri e miti, informazioni attorno ai personaggi etruschi e di Cerveteri, reperti del Museo.</a:t>
            </a:r>
            <a:endParaRPr lang="it-IT" b="1" dirty="0">
              <a:latin typeface="Perpetua" panose="02020502060401020303" pitchFamily="18" charset="77"/>
            </a:endParaRPr>
          </a:p>
          <a:p>
            <a:pPr marL="0" indent="0" algn="ctr">
              <a:buNone/>
            </a:pPr>
            <a:endParaRPr lang="it-IT" dirty="0">
              <a:latin typeface="Perpetua" panose="02020502060401020303" pitchFamily="18" charset="77"/>
            </a:endParaRPr>
          </a:p>
          <a:p>
            <a:pPr marL="0" indent="0" algn="ctr">
              <a:buNone/>
            </a:pPr>
            <a:endParaRPr lang="it-IT" dirty="0">
              <a:latin typeface="Perpetua" panose="02020502060401020303" pitchFamily="18" charset="77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FC59EAD-BBD3-904A-82FA-2A91AFCEF0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34" b="62400"/>
          <a:stretch/>
        </p:blipFill>
        <p:spPr>
          <a:xfrm>
            <a:off x="8903102" y="1757807"/>
            <a:ext cx="3288898" cy="167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145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707</Words>
  <Application>Microsoft Macintosh PowerPoint</Application>
  <PresentationFormat>Widescreen</PresentationFormat>
  <Paragraphs>69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9" baseType="lpstr">
      <vt:lpstr>American Typewriter</vt:lpstr>
      <vt:lpstr>Arial</vt:lpstr>
      <vt:lpstr>Calibri</vt:lpstr>
      <vt:lpstr>Calibri Light</vt:lpstr>
      <vt:lpstr>Core Circus</vt:lpstr>
      <vt:lpstr>Perpetua</vt:lpstr>
      <vt:lpstr>Tema di Office</vt:lpstr>
      <vt:lpstr>Presentazione standard di PowerPoint</vt:lpstr>
      <vt:lpstr>CERVETERI</vt:lpstr>
      <vt:lpstr>CERVETERI</vt:lpstr>
      <vt:lpstr>ESIGENZE</vt:lpstr>
      <vt:lpstr>OBIETTIVI</vt:lpstr>
      <vt:lpstr>TARGET</vt:lpstr>
      <vt:lpstr>Presentazione standard di PowerPoint</vt:lpstr>
      <vt:lpstr>  IL GIOCO  </vt:lpstr>
      <vt:lpstr>STRUTTURA DEL GIOCO</vt:lpstr>
      <vt:lpstr>FASE 1</vt:lpstr>
      <vt:lpstr>Presentazione standard di PowerPoint</vt:lpstr>
      <vt:lpstr>CONCLUSIONI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CERVETERI</dc:title>
  <dc:creator>Gabriele Zeloni</dc:creator>
  <cp:lastModifiedBy>Gabriele Zeloni</cp:lastModifiedBy>
  <cp:revision>22</cp:revision>
  <dcterms:created xsi:type="dcterms:W3CDTF">2020-10-09T09:29:21Z</dcterms:created>
  <dcterms:modified xsi:type="dcterms:W3CDTF">2020-10-09T12:42:10Z</dcterms:modified>
</cp:coreProperties>
</file>