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2" r:id="rId3"/>
    <p:sldId id="270" r:id="rId4"/>
    <p:sldId id="257" r:id="rId5"/>
    <p:sldId id="258" r:id="rId6"/>
    <p:sldId id="259" r:id="rId7"/>
    <p:sldId id="260" r:id="rId8"/>
    <p:sldId id="267" r:id="rId9"/>
    <p:sldId id="271" r:id="rId10"/>
    <p:sldId id="261" r:id="rId11"/>
    <p:sldId id="262" r:id="rId12"/>
    <p:sldId id="264" r:id="rId13"/>
    <p:sldId id="268" r:id="rId14"/>
    <p:sldId id="265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21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7A1C-F6DE-4772-8597-97E4E8BA0DCD}" type="datetimeFigureOut">
              <a:rPr lang="it-IT" smtClean="0"/>
              <a:t>09/10/2020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C800-A1CB-4C49-9083-F8D090703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71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7A1C-F6DE-4772-8597-97E4E8BA0DCD}" type="datetimeFigureOut">
              <a:rPr lang="it-IT" smtClean="0"/>
              <a:t>09/10/2020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C800-A1CB-4C49-9083-F8D090703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55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7A1C-F6DE-4772-8597-97E4E8BA0DCD}" type="datetimeFigureOut">
              <a:rPr lang="it-IT" smtClean="0"/>
              <a:t>09/10/2020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C800-A1CB-4C49-9083-F8D090703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983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7A1C-F6DE-4772-8597-97E4E8BA0DCD}" type="datetimeFigureOut">
              <a:rPr lang="it-IT" smtClean="0"/>
              <a:t>09/10/2020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C800-A1CB-4C49-9083-F8D090703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10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7A1C-F6DE-4772-8597-97E4E8BA0DCD}" type="datetimeFigureOut">
              <a:rPr lang="it-IT" smtClean="0"/>
              <a:t>09/10/2020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C800-A1CB-4C49-9083-F8D090703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986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7A1C-F6DE-4772-8597-97E4E8BA0DCD}" type="datetimeFigureOut">
              <a:rPr lang="it-IT" smtClean="0"/>
              <a:t>09/10/2020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C800-A1CB-4C49-9083-F8D090703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55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7A1C-F6DE-4772-8597-97E4E8BA0DCD}" type="datetimeFigureOut">
              <a:rPr lang="it-IT" smtClean="0"/>
              <a:t>09/10/2020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C800-A1CB-4C49-9083-F8D090703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64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7A1C-F6DE-4772-8597-97E4E8BA0DCD}" type="datetimeFigureOut">
              <a:rPr lang="it-IT" smtClean="0"/>
              <a:t>09/10/2020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C800-A1CB-4C49-9083-F8D090703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78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7A1C-F6DE-4772-8597-97E4E8BA0DCD}" type="datetimeFigureOut">
              <a:rPr lang="it-IT" smtClean="0"/>
              <a:t>09/10/2020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C800-A1CB-4C49-9083-F8D090703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30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7A1C-F6DE-4772-8597-97E4E8BA0DCD}" type="datetimeFigureOut">
              <a:rPr lang="it-IT" smtClean="0"/>
              <a:t>09/10/2020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C800-A1CB-4C49-9083-F8D090703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73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7A1C-F6DE-4772-8597-97E4E8BA0DCD}" type="datetimeFigureOut">
              <a:rPr lang="it-IT" smtClean="0"/>
              <a:t>09/10/2020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C800-A1CB-4C49-9083-F8D090703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124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37A1C-F6DE-4772-8597-97E4E8BA0DCD}" type="datetimeFigureOut">
              <a:rPr lang="it-IT" smtClean="0"/>
              <a:t>09/10/2020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5C800-A1CB-4C49-9083-F8D090703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14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4" y="178130"/>
            <a:ext cx="10640290" cy="6211970"/>
          </a:xfrm>
          <a:prstGeom prst="rect">
            <a:avLst/>
          </a:prstGeom>
        </p:spPr>
      </p:pic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838200" y="961901"/>
            <a:ext cx="10515600" cy="728787"/>
          </a:xfrm>
        </p:spPr>
        <p:txBody>
          <a:bodyPr/>
          <a:lstStyle/>
          <a:p>
            <a:r>
              <a:rPr lang="it-IT" dirty="0" smtClean="0"/>
              <a:t>CONTENUTO CULTURALE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838200" y="1531916"/>
            <a:ext cx="10515600" cy="4858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Sfruttare </a:t>
            </a:r>
            <a:r>
              <a:rPr lang="it-IT" dirty="0"/>
              <a:t>le esperienze, che si possono effettuare sul territorio, anche nella zona presa in esame, e mettere insieme le unicità anche con le nuove tecnologie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4400" dirty="0" smtClean="0">
                <a:latin typeface="+mj-lt"/>
              </a:rPr>
              <a:t>CONTENUTO</a:t>
            </a:r>
            <a:r>
              <a:rPr lang="it-IT" sz="4400" dirty="0" smtClean="0"/>
              <a:t> </a:t>
            </a:r>
            <a:r>
              <a:rPr lang="it-IT" sz="4400" dirty="0" smtClean="0">
                <a:latin typeface="+mj-lt"/>
              </a:rPr>
              <a:t>COINVOLGENTE</a:t>
            </a:r>
          </a:p>
          <a:p>
            <a:pPr marL="0" indent="0">
              <a:buNone/>
            </a:pPr>
            <a:r>
              <a:rPr lang="it-IT" dirty="0"/>
              <a:t>E</a:t>
            </a:r>
            <a:r>
              <a:rPr lang="it-IT" dirty="0" smtClean="0"/>
              <a:t>sperienza arricchente</a:t>
            </a:r>
            <a:r>
              <a:rPr lang="it-IT" dirty="0"/>
              <a:t>, appagante, giocosa, contemporanea, multimediale, premiante. In questo modo entrano in gioco i premi degli operatori, che sono frutto di valutazione da parte del pubblico.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5896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4" y="178130"/>
            <a:ext cx="10640290" cy="6211970"/>
          </a:xfrm>
          <a:prstGeom prst="rect">
            <a:avLst/>
          </a:prstGeom>
        </p:spPr>
      </p:pic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147452" y="961901"/>
            <a:ext cx="9897095" cy="728787"/>
          </a:xfrm>
        </p:spPr>
        <p:txBody>
          <a:bodyPr>
            <a:normAutofit/>
          </a:bodyPr>
          <a:lstStyle/>
          <a:p>
            <a:r>
              <a:rPr lang="it-IT" sz="3200" dirty="0" smtClean="0"/>
              <a:t>TEAM</a:t>
            </a:r>
            <a:endParaRPr lang="it-IT" sz="3200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147452" y="1512559"/>
            <a:ext cx="9897094" cy="425628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it-IT" sz="2000" dirty="0"/>
              <a:t>persona esperta nell’ambito turistico; </a:t>
            </a:r>
            <a:endParaRPr lang="it-IT" sz="2000" dirty="0" smtClean="0"/>
          </a:p>
          <a:p>
            <a:pPr>
              <a:spcBef>
                <a:spcPts val="0"/>
              </a:spcBef>
            </a:pPr>
            <a:r>
              <a:rPr lang="it-IT" sz="2000" dirty="0" smtClean="0"/>
              <a:t>sviluppatore</a:t>
            </a:r>
            <a:r>
              <a:rPr lang="it-IT" sz="2000" dirty="0"/>
              <a:t>; </a:t>
            </a:r>
            <a:endParaRPr lang="it-IT" sz="2000" dirty="0" smtClean="0"/>
          </a:p>
          <a:p>
            <a:pPr>
              <a:spcBef>
                <a:spcPts val="0"/>
              </a:spcBef>
            </a:pPr>
            <a:r>
              <a:rPr lang="it-IT" sz="2000" dirty="0" smtClean="0"/>
              <a:t>persona </a:t>
            </a:r>
            <a:r>
              <a:rPr lang="it-IT" sz="2000" dirty="0"/>
              <a:t>che sa gestire le reti; </a:t>
            </a:r>
            <a:endParaRPr lang="it-IT" sz="2000" dirty="0" smtClean="0"/>
          </a:p>
          <a:p>
            <a:pPr>
              <a:spcBef>
                <a:spcPts val="0"/>
              </a:spcBef>
            </a:pPr>
            <a:r>
              <a:rPr lang="it-IT" sz="2000" dirty="0" smtClean="0"/>
              <a:t>social </a:t>
            </a:r>
            <a:r>
              <a:rPr lang="it-IT" sz="2000" dirty="0"/>
              <a:t>media manager; </a:t>
            </a:r>
            <a:endParaRPr lang="it-IT" sz="2000" dirty="0" smtClean="0"/>
          </a:p>
          <a:p>
            <a:pPr>
              <a:spcBef>
                <a:spcPts val="0"/>
              </a:spcBef>
            </a:pPr>
            <a:r>
              <a:rPr lang="it-IT" sz="2000" dirty="0" smtClean="0"/>
              <a:t>game </a:t>
            </a:r>
            <a:r>
              <a:rPr lang="it-IT" sz="2000" dirty="0"/>
              <a:t>designer; </a:t>
            </a:r>
            <a:endParaRPr lang="it-IT" sz="2000" dirty="0" smtClean="0"/>
          </a:p>
          <a:p>
            <a:pPr>
              <a:spcBef>
                <a:spcPts val="0"/>
              </a:spcBef>
            </a:pPr>
            <a:r>
              <a:rPr lang="it-IT" sz="2000" dirty="0" smtClean="0"/>
              <a:t>illustratore</a:t>
            </a:r>
            <a:r>
              <a:rPr lang="it-IT" sz="2000" dirty="0"/>
              <a:t>; </a:t>
            </a:r>
            <a:endParaRPr lang="it-IT" sz="2000" dirty="0" smtClean="0"/>
          </a:p>
          <a:p>
            <a:pPr>
              <a:spcBef>
                <a:spcPts val="0"/>
              </a:spcBef>
            </a:pPr>
            <a:r>
              <a:rPr lang="it-IT" sz="2000" dirty="0" err="1" smtClean="0"/>
              <a:t>Disability</a:t>
            </a:r>
            <a:r>
              <a:rPr lang="it-IT" sz="2000" dirty="0" smtClean="0"/>
              <a:t> </a:t>
            </a:r>
            <a:r>
              <a:rPr lang="it-IT" sz="2000" dirty="0"/>
              <a:t>manager</a:t>
            </a:r>
            <a:r>
              <a:rPr lang="it-IT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it-IT" sz="3200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3200" dirty="0" smtClean="0">
                <a:latin typeface="+mj-lt"/>
              </a:rPr>
              <a:t>TECNOLOGIE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/>
              <a:t>S</a:t>
            </a:r>
            <a:r>
              <a:rPr lang="it-IT" sz="2000" dirty="0" smtClean="0"/>
              <a:t>aranno </a:t>
            </a:r>
            <a:r>
              <a:rPr lang="it-IT" sz="2000" dirty="0"/>
              <a:t>prettamente </a:t>
            </a:r>
            <a:r>
              <a:rPr lang="it-IT" sz="2000" dirty="0" smtClean="0"/>
              <a:t>digitali, compresi i </a:t>
            </a:r>
            <a:r>
              <a:rPr lang="it-IT" sz="2000" dirty="0"/>
              <a:t>QR code lasciati ai singoli enti.</a:t>
            </a:r>
            <a:endParaRPr lang="it-IT" sz="2000" dirty="0" smtClean="0"/>
          </a:p>
          <a:p>
            <a:pPr marL="0" indent="0">
              <a:spcBef>
                <a:spcPts val="0"/>
              </a:spcBef>
              <a:buNone/>
            </a:pPr>
            <a:endParaRPr lang="it-IT" sz="3200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3200" dirty="0" smtClean="0">
                <a:latin typeface="+mj-lt"/>
              </a:rPr>
              <a:t>MOTIVAZIONI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/>
              <a:t>S</a:t>
            </a:r>
            <a:r>
              <a:rPr lang="it-IT" sz="2000" dirty="0" smtClean="0"/>
              <a:t>coperta</a:t>
            </a:r>
            <a:r>
              <a:rPr lang="it-IT" sz="2000" dirty="0"/>
              <a:t>, sinestesia, sfida, collezionare, esplorare, </a:t>
            </a:r>
            <a:r>
              <a:rPr lang="it-IT" sz="2000" dirty="0" smtClean="0"/>
              <a:t>divertimento.</a:t>
            </a:r>
            <a:endParaRPr lang="it-IT" sz="20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4400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1890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4" y="178130"/>
            <a:ext cx="10640290" cy="6211970"/>
          </a:xfrm>
          <a:prstGeom prst="rect">
            <a:avLst/>
          </a:prstGeom>
        </p:spPr>
      </p:pic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147452" y="961902"/>
            <a:ext cx="9897095" cy="728786"/>
          </a:xfrm>
        </p:spPr>
        <p:txBody>
          <a:bodyPr>
            <a:normAutofit fontScale="90000"/>
          </a:bodyPr>
          <a:lstStyle/>
          <a:p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200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147452" y="1258785"/>
            <a:ext cx="9897094" cy="451005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it-IT" dirty="0"/>
          </a:p>
          <a:p>
            <a:pPr lvl="0"/>
            <a:r>
              <a:rPr lang="it-IT" dirty="0" smtClean="0"/>
              <a:t>SOSTENIBILITÀ: Risorse dei committenti </a:t>
            </a:r>
            <a:r>
              <a:rPr lang="it-IT" dirty="0"/>
              <a:t>e sponsor istituzionali.</a:t>
            </a:r>
          </a:p>
          <a:p>
            <a:pPr lvl="0"/>
            <a:r>
              <a:rPr lang="it-IT" dirty="0"/>
              <a:t>TEMPISTICHE: </a:t>
            </a:r>
            <a:r>
              <a:rPr lang="it-IT" dirty="0" err="1"/>
              <a:t>deadline</a:t>
            </a:r>
            <a:r>
              <a:rPr lang="it-IT" dirty="0"/>
              <a:t>: aprile; tappa intermedia di verifica: gennaio-febbraio.</a:t>
            </a:r>
          </a:p>
          <a:p>
            <a:pPr lvl="0"/>
            <a:r>
              <a:rPr lang="it-IT" dirty="0"/>
              <a:t>DISTRIBUZIONE: sito web, newsletter, associazioni di categoria, esercenti commerciali, IAT, social.</a:t>
            </a:r>
          </a:p>
          <a:p>
            <a:pPr lvl="0"/>
            <a:r>
              <a:rPr lang="it-IT" dirty="0"/>
              <a:t>INTERNAZIONALIZZAZIONE: flessibilità degli orari che potrebbe essere migliorata (nello specifico le aperture domenicali e nei giorni festivi).</a:t>
            </a:r>
          </a:p>
          <a:p>
            <a:pPr marL="0" indent="0">
              <a:spcBef>
                <a:spcPts val="0"/>
              </a:spcBef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3542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147452" y="961902"/>
            <a:ext cx="9897095" cy="728786"/>
          </a:xfrm>
        </p:spPr>
        <p:txBody>
          <a:bodyPr>
            <a:normAutofit fontScale="90000"/>
          </a:bodyPr>
          <a:lstStyle/>
          <a:p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799" y="2338"/>
            <a:ext cx="12153004" cy="6855662"/>
          </a:xfrm>
          <a:prstGeom prst="rect">
            <a:avLst/>
          </a:prstGeom>
        </p:spPr>
      </p:pic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147452" y="1258785"/>
            <a:ext cx="9897094" cy="4510058"/>
          </a:xfrm>
        </p:spPr>
        <p:txBody>
          <a:bodyPr>
            <a:normAutofit/>
          </a:bodyPr>
          <a:lstStyle/>
          <a:p>
            <a:pPr lvl="0"/>
            <a:endParaRPr lang="it-IT" dirty="0" smtClean="0"/>
          </a:p>
          <a:p>
            <a:pPr marL="0" indent="0">
              <a:spcBef>
                <a:spcPts val="0"/>
              </a:spcBef>
              <a:buNone/>
            </a:pPr>
            <a:endParaRPr lang="it-IT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462" y="1326295"/>
            <a:ext cx="3248841" cy="430251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147451" y="1881653"/>
            <a:ext cx="4575420" cy="28315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doni MT Black" panose="02070A03080606020203" pitchFamily="18" charset="0"/>
              </a:rPr>
              <a:t>C&amp;C</a:t>
            </a:r>
          </a:p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</a:t>
            </a:r>
            <a:r>
              <a:rPr lang="it-IT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doni MT" panose="02070603080606020203" pitchFamily="18" charset="0"/>
              </a:rPr>
              <a:t>Emilia </a:t>
            </a:r>
          </a:p>
          <a:p>
            <a:pPr algn="ctr"/>
            <a:r>
              <a:rPr lang="it-IT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doni MT" panose="02070603080606020203" pitchFamily="18" charset="0"/>
              </a:rPr>
              <a:t> </a:t>
            </a:r>
            <a:r>
              <a:rPr lang="it-IT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doni MT" panose="02070603080606020203" pitchFamily="18" charset="0"/>
              </a:rPr>
              <a:t>  Culture &amp; </a:t>
            </a:r>
            <a:r>
              <a:rPr lang="it-IT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doni MT" panose="02070603080606020203" pitchFamily="18" charset="0"/>
              </a:rPr>
              <a:t>Castles</a:t>
            </a:r>
            <a:endParaRPr lang="it-IT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18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4" y="178130"/>
            <a:ext cx="10640290" cy="6211970"/>
          </a:xfrm>
          <a:prstGeom prst="rect">
            <a:avLst/>
          </a:prstGeom>
        </p:spPr>
      </p:pic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147452" y="961902"/>
            <a:ext cx="9897095" cy="728786"/>
          </a:xfrm>
        </p:spPr>
        <p:txBody>
          <a:bodyPr>
            <a:normAutofit fontScale="90000"/>
          </a:bodyPr>
          <a:lstStyle/>
          <a:p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200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147452" y="1258785"/>
            <a:ext cx="9897094" cy="4510058"/>
          </a:xfrm>
        </p:spPr>
        <p:txBody>
          <a:bodyPr>
            <a:normAutofit/>
          </a:bodyPr>
          <a:lstStyle/>
          <a:p>
            <a:pPr lvl="0"/>
            <a:endParaRPr lang="it-IT" dirty="0" smtClean="0"/>
          </a:p>
          <a:p>
            <a:pPr lvl="0"/>
            <a:endParaRPr lang="it-IT" dirty="0"/>
          </a:p>
          <a:p>
            <a:pPr lvl="0"/>
            <a:endParaRPr lang="it-IT" dirty="0" smtClean="0"/>
          </a:p>
          <a:p>
            <a:pPr lvl="0"/>
            <a:endParaRPr lang="it-IT" dirty="0"/>
          </a:p>
          <a:p>
            <a:pPr marL="0" lvl="0" indent="0" algn="ctr">
              <a:buNone/>
            </a:pPr>
            <a:r>
              <a:rPr lang="it-IT" sz="6000" dirty="0" smtClean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202491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hicca\Downloads\createch_sfondoslide_4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646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17" y="861219"/>
            <a:ext cx="9177618" cy="537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025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4" y="237506"/>
            <a:ext cx="10640290" cy="621197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352162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4" y="178130"/>
            <a:ext cx="10640290" cy="6211970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8200" y="1009403"/>
            <a:ext cx="10515600" cy="681285"/>
          </a:xfrm>
        </p:spPr>
        <p:txBody>
          <a:bodyPr>
            <a:normAutofit/>
          </a:bodyPr>
          <a:lstStyle/>
          <a:p>
            <a:r>
              <a:rPr lang="it-IT" sz="3200" dirty="0" smtClean="0"/>
              <a:t>SCENARIO</a:t>
            </a:r>
            <a:endParaRPr lang="it-IT" sz="3200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70770"/>
          </a:xfrm>
        </p:spPr>
        <p:txBody>
          <a:bodyPr>
            <a:normAutofit lnSpcReduction="10000"/>
          </a:bodyPr>
          <a:lstStyle/>
          <a:p>
            <a:pPr lvl="0"/>
            <a:r>
              <a:rPr lang="it-IT" sz="2000" dirty="0"/>
              <a:t>rete di prodotto Emilia Cultura e Castelli, formata da 150 imprese del settore culturale e ricettivo (teatri, musei, castelli, hotel, ristoranti </a:t>
            </a:r>
            <a:r>
              <a:rPr lang="it-IT" sz="2000" dirty="0" err="1"/>
              <a:t>ecc</a:t>
            </a:r>
            <a:r>
              <a:rPr lang="it-IT" sz="2000" dirty="0"/>
              <a:t>…);</a:t>
            </a:r>
          </a:p>
          <a:p>
            <a:pPr lvl="0"/>
            <a:r>
              <a:rPr lang="it-IT" sz="2000" dirty="0"/>
              <a:t>Emilia 2021 con eventi culturali in tutte le province per l’anno della Capitale Italiana della Cultura;</a:t>
            </a:r>
          </a:p>
          <a:p>
            <a:pPr lvl="0"/>
            <a:r>
              <a:rPr lang="it-IT" sz="2000" dirty="0"/>
              <a:t>Emilia </a:t>
            </a:r>
            <a:r>
              <a:rPr lang="it-IT" sz="2000" dirty="0" err="1"/>
              <a:t>Food</a:t>
            </a:r>
            <a:r>
              <a:rPr lang="it-IT" sz="2000" dirty="0"/>
              <a:t> and Wine</a:t>
            </a:r>
          </a:p>
          <a:p>
            <a:pPr lvl="0"/>
            <a:r>
              <a:rPr lang="it-IT" sz="2000" dirty="0"/>
              <a:t>Emilia Terme e Outdoor.</a:t>
            </a:r>
          </a:p>
          <a:p>
            <a:pPr marL="0" lvl="0" indent="0">
              <a:buNone/>
            </a:pPr>
            <a:endParaRPr lang="it-IT" dirty="0" smtClean="0"/>
          </a:p>
          <a:p>
            <a:pPr marL="0" lvl="0" indent="0">
              <a:buNone/>
            </a:pPr>
            <a:endParaRPr lang="it-IT" dirty="0" smtClean="0"/>
          </a:p>
          <a:p>
            <a:pPr marL="0" lvl="0" indent="0">
              <a:buNone/>
            </a:pPr>
            <a:r>
              <a:rPr lang="it-IT" dirty="0" smtClean="0"/>
              <a:t>PROBLEMA</a:t>
            </a:r>
            <a:r>
              <a:rPr lang="it-IT" dirty="0"/>
              <a:t>: Fidelizzazione della gente che arriverà in Emilia, nel 2021, attraverso le reti, per farla conoscere anche ad altre persone.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241" y="2943766"/>
            <a:ext cx="2586868" cy="123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4" y="178130"/>
            <a:ext cx="10640290" cy="621197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077645"/>
            <a:ext cx="10515600" cy="4610636"/>
          </a:xfrm>
        </p:spPr>
        <p:txBody>
          <a:bodyPr>
            <a:normAutofit/>
          </a:bodyPr>
          <a:lstStyle/>
          <a:p>
            <a:pPr lvl="0"/>
            <a:r>
              <a:rPr lang="it-IT" sz="3600" dirty="0"/>
              <a:t>PUBBLICO: un pubblico potenziale: </a:t>
            </a:r>
            <a:r>
              <a:rPr lang="it-IT" sz="3600" b="1" dirty="0" err="1"/>
              <a:t>achievers</a:t>
            </a:r>
            <a:r>
              <a:rPr lang="it-IT" sz="3600" dirty="0"/>
              <a:t> e </a:t>
            </a:r>
            <a:r>
              <a:rPr lang="it-IT" sz="3600" b="1" dirty="0" err="1" smtClean="0"/>
              <a:t>socializers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/>
              <a:t/>
            </a:r>
            <a:br>
              <a:rPr lang="it-IT" sz="3600" dirty="0"/>
            </a:br>
            <a:r>
              <a:rPr lang="it-IT" sz="3600" dirty="0"/>
              <a:t>VIAGGIO DEL GIOCATORE: Offriamo, agli utenti, un sistema premiante di </a:t>
            </a:r>
            <a:r>
              <a:rPr lang="it-IT" sz="3600" dirty="0" smtClean="0"/>
              <a:t>benefit e/o sconti</a:t>
            </a:r>
            <a:r>
              <a:rPr lang="it-IT" sz="3600" dirty="0"/>
              <a:t>. </a:t>
            </a:r>
            <a:br>
              <a:rPr lang="it-IT" sz="3600" dirty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/>
              <a:t>Per verificare che </a:t>
            </a:r>
            <a:r>
              <a:rPr lang="it-IT" sz="3600" dirty="0" smtClean="0"/>
              <a:t>una attrazione della rete sia </a:t>
            </a:r>
            <a:r>
              <a:rPr lang="it-IT" sz="3600" dirty="0"/>
              <a:t>effettivamente </a:t>
            </a:r>
            <a:r>
              <a:rPr lang="it-IT" sz="3600" dirty="0" smtClean="0"/>
              <a:t>visitata: </a:t>
            </a:r>
            <a:r>
              <a:rPr lang="it-IT" sz="3600" b="1" dirty="0" smtClean="0"/>
              <a:t>QR code</a:t>
            </a:r>
            <a:r>
              <a:rPr lang="it-IT" sz="3600" dirty="0"/>
              <a:t> </a:t>
            </a:r>
            <a:r>
              <a:rPr lang="it-IT" sz="3600" dirty="0" smtClean="0"/>
              <a:t>univoco e personalizzato.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41419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4" y="178130"/>
            <a:ext cx="10640290" cy="6211970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38200" y="938151"/>
            <a:ext cx="5181600" cy="752537"/>
          </a:xfrm>
        </p:spPr>
        <p:txBody>
          <a:bodyPr>
            <a:normAutofit/>
          </a:bodyPr>
          <a:lstStyle/>
          <a:p>
            <a:r>
              <a:rPr lang="it-IT" sz="2800" dirty="0" smtClean="0"/>
              <a:t>OBIETTIVI MACRO E MICRO</a:t>
            </a:r>
            <a:endParaRPr lang="it-IT" sz="28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it-IT" dirty="0"/>
              <a:t>Aumento </a:t>
            </a:r>
            <a:r>
              <a:rPr lang="it-IT" dirty="0" smtClean="0"/>
              <a:t>delle presenze e dei visitatori</a:t>
            </a:r>
            <a:endParaRPr lang="it-IT" dirty="0"/>
          </a:p>
          <a:p>
            <a:pPr lvl="0"/>
            <a:r>
              <a:rPr lang="it-IT" dirty="0" smtClean="0"/>
              <a:t>Aumento del tasso </a:t>
            </a:r>
            <a:r>
              <a:rPr lang="it-IT" dirty="0"/>
              <a:t>di ritorno</a:t>
            </a:r>
          </a:p>
          <a:p>
            <a:pPr lvl="0"/>
            <a:r>
              <a:rPr lang="it-IT" dirty="0" smtClean="0"/>
              <a:t>Incremento della partecipazione </a:t>
            </a:r>
            <a:r>
              <a:rPr lang="it-IT" dirty="0"/>
              <a:t>attiva</a:t>
            </a:r>
          </a:p>
          <a:p>
            <a:r>
              <a:rPr lang="it-IT" dirty="0"/>
              <a:t>Trasparenza rispetto ai servizi accessibili (esperienza e valorizzazione)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6172200" y="1068779"/>
            <a:ext cx="5181600" cy="5108184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DURATA DEL PROGETTO: media durata (3-5 anni)</a:t>
            </a:r>
          </a:p>
          <a:p>
            <a:r>
              <a:rPr lang="it-IT" dirty="0"/>
              <a:t>UNIQUE SELLING POINT: territorio di area vasta e rete di imprese culturali.</a:t>
            </a:r>
          </a:p>
        </p:txBody>
      </p:sp>
    </p:spTree>
    <p:extLst>
      <p:ext uri="{BB962C8B-B14F-4D97-AF65-F5344CB8AC3E}">
        <p14:creationId xmlns:p14="http://schemas.microsoft.com/office/powerpoint/2010/main" val="186924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4" y="118753"/>
            <a:ext cx="10640290" cy="6211970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38200" y="938151"/>
            <a:ext cx="5181600" cy="752537"/>
          </a:xfrm>
        </p:spPr>
        <p:txBody>
          <a:bodyPr>
            <a:normAutofit/>
          </a:bodyPr>
          <a:lstStyle/>
          <a:p>
            <a:r>
              <a:rPr lang="it-IT" sz="3200" dirty="0" smtClean="0"/>
              <a:t>ENGAGEMENT LOOP</a:t>
            </a:r>
            <a:endParaRPr lang="it-IT" sz="32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it-IT" dirty="0" smtClean="0"/>
              <a:t>Abbiamo quattro livelli di gioco:</a:t>
            </a:r>
          </a:p>
          <a:p>
            <a:pPr lvl="0"/>
            <a:r>
              <a:rPr lang="it-IT" dirty="0"/>
              <a:t>Iscrizione base</a:t>
            </a:r>
          </a:p>
          <a:p>
            <a:pPr lvl="0"/>
            <a:r>
              <a:rPr lang="it-IT" dirty="0"/>
              <a:t>Trofeo in bronzo (almeno tre esperienze fatte): 50% di sconto </a:t>
            </a:r>
          </a:p>
          <a:p>
            <a:pPr lvl="0"/>
            <a:r>
              <a:rPr lang="it-IT" dirty="0"/>
              <a:t>Trofeo in argento (almeno sei esperienze fatte): un ingresso intero ad un pranzo</a:t>
            </a:r>
          </a:p>
          <a:p>
            <a:r>
              <a:rPr lang="it-IT" dirty="0"/>
              <a:t>Trofeo in oro (almeno nove esperienze fatte): una notte in struttura </a:t>
            </a:r>
            <a:r>
              <a:rPr lang="it-IT" dirty="0" smtClean="0"/>
              <a:t>ricettiva/castello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6172200" y="1068779"/>
            <a:ext cx="5181600" cy="4655127"/>
          </a:xfrm>
        </p:spPr>
        <p:txBody>
          <a:bodyPr>
            <a:normAutofit lnSpcReduction="10000"/>
          </a:bodyPr>
          <a:lstStyle/>
          <a:p>
            <a:pPr lvl="0"/>
            <a:endParaRPr lang="it-IT" dirty="0" smtClean="0"/>
          </a:p>
          <a:p>
            <a:pPr lvl="0"/>
            <a:endParaRPr lang="it-IT" dirty="0"/>
          </a:p>
          <a:p>
            <a:pPr lvl="0"/>
            <a:r>
              <a:rPr lang="it-IT" dirty="0" smtClean="0"/>
              <a:t>STORYTELLING</a:t>
            </a:r>
            <a:r>
              <a:rPr lang="it-IT" dirty="0"/>
              <a:t>: racconto dell’esperienza da parte dei </a:t>
            </a:r>
            <a:r>
              <a:rPr lang="it-IT" dirty="0" smtClean="0"/>
              <a:t>visitatori</a:t>
            </a:r>
          </a:p>
          <a:p>
            <a:pPr marL="0" lvl="0" indent="0">
              <a:buNone/>
            </a:pPr>
            <a:endParaRPr lang="it-IT" dirty="0"/>
          </a:p>
          <a:p>
            <a:r>
              <a:rPr lang="it-IT" dirty="0"/>
              <a:t>STORYDOING: far arrivare, all’interno del circuito, altre nove persone.</a:t>
            </a:r>
          </a:p>
        </p:txBody>
      </p:sp>
    </p:spTree>
    <p:extLst>
      <p:ext uri="{BB962C8B-B14F-4D97-AF65-F5344CB8AC3E}">
        <p14:creationId xmlns:p14="http://schemas.microsoft.com/office/powerpoint/2010/main" val="8683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4" y="118753"/>
            <a:ext cx="10640290" cy="6211970"/>
          </a:xfrm>
          <a:prstGeom prst="rect">
            <a:avLst/>
          </a:prstGeom>
        </p:spPr>
      </p:pic>
      <p:sp>
        <p:nvSpPr>
          <p:cNvPr id="6" name="Segnaposto contenuto 5"/>
          <p:cNvSpPr>
            <a:spLocks noGrp="1"/>
          </p:cNvSpPr>
          <p:nvPr>
            <p:ph sz="half" idx="4294967295"/>
          </p:nvPr>
        </p:nvSpPr>
        <p:spPr>
          <a:xfrm>
            <a:off x="7010400" y="1068388"/>
            <a:ext cx="5181600" cy="4656137"/>
          </a:xfrm>
        </p:spPr>
        <p:txBody>
          <a:bodyPr>
            <a:normAutofit/>
          </a:bodyPr>
          <a:lstStyle/>
          <a:p>
            <a:pPr lvl="0"/>
            <a:endParaRPr lang="it-IT" dirty="0" smtClean="0"/>
          </a:p>
          <a:p>
            <a:pPr lvl="0"/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421" y="1319738"/>
            <a:ext cx="3810000" cy="1905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1319738"/>
            <a:ext cx="3810000" cy="1905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421" y="3664033"/>
            <a:ext cx="3810000" cy="1905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664271"/>
            <a:ext cx="3809524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2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4" y="118753"/>
            <a:ext cx="10640290" cy="6211970"/>
          </a:xfrm>
          <a:prstGeom prst="rect">
            <a:avLst/>
          </a:prstGeom>
        </p:spPr>
      </p:pic>
      <p:sp>
        <p:nvSpPr>
          <p:cNvPr id="6" name="Segnaposto contenuto 5"/>
          <p:cNvSpPr>
            <a:spLocks noGrp="1"/>
          </p:cNvSpPr>
          <p:nvPr>
            <p:ph sz="half" idx="4294967295"/>
          </p:nvPr>
        </p:nvSpPr>
        <p:spPr>
          <a:xfrm>
            <a:off x="7010400" y="1068388"/>
            <a:ext cx="5181600" cy="4656137"/>
          </a:xfrm>
        </p:spPr>
        <p:txBody>
          <a:bodyPr>
            <a:normAutofit/>
          </a:bodyPr>
          <a:lstStyle/>
          <a:p>
            <a:pPr lvl="0"/>
            <a:endParaRPr lang="it-IT" dirty="0" smtClean="0"/>
          </a:p>
          <a:p>
            <a:pPr lvl="0"/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7" y="1211284"/>
            <a:ext cx="3217249" cy="300445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69" y="2969449"/>
            <a:ext cx="2949461" cy="275507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9616" y="1491456"/>
            <a:ext cx="2821760" cy="272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7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407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Bodoni MT</vt:lpstr>
      <vt:lpstr>Bodoni MT Black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SCENARIO</vt:lpstr>
      <vt:lpstr>PUBBLICO: un pubblico potenziale: achievers e socializers  VIAGGIO DEL GIOCATORE: Offriamo, agli utenti, un sistema premiante di benefit e/o sconti.   Per verificare che una attrazione della rete sia effettivamente visitata: QR code univoco e personalizzato.</vt:lpstr>
      <vt:lpstr>OBIETTIVI MACRO E MICRO</vt:lpstr>
      <vt:lpstr>ENGAGEMENT LOOP</vt:lpstr>
      <vt:lpstr>Presentazione standard di PowerPoint</vt:lpstr>
      <vt:lpstr>Presentazione standard di PowerPoint</vt:lpstr>
      <vt:lpstr>CONTENUTO CULTURALE</vt:lpstr>
      <vt:lpstr>TEAM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Utente Windows</cp:lastModifiedBy>
  <cp:revision>21</cp:revision>
  <dcterms:created xsi:type="dcterms:W3CDTF">2020-10-09T08:50:33Z</dcterms:created>
  <dcterms:modified xsi:type="dcterms:W3CDTF">2020-10-09T11:37:08Z</dcterms:modified>
</cp:coreProperties>
</file>