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527E"/>
    <a:srgbClr val="EE8B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8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F25146-A528-D296-79F1-60512506DA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44C2B1D-8ADA-5F84-8631-15C0CB62B8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5D1A599-6649-67BD-D0E0-1C61F8CB0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F5F63-41FA-4B7D-BDD9-4BDBBFA87C60}" type="datetimeFigureOut">
              <a:rPr lang="it-IT" smtClean="0"/>
              <a:t>28/09/2023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431D6E0-8496-E7F8-9B33-C3E63B8CD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6797232-4CF2-3065-66E0-884509DAF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AAFA-1C3E-4D6C-A678-B58C22E5AA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8707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DC51D0-1B44-D735-C5DB-C5A864206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B8630B9-32A6-A1C0-5C4F-0E29F3D64F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272CF21-66E7-36FF-D533-C76DC6F98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F5F63-41FA-4B7D-BDD9-4BDBBFA87C60}" type="datetimeFigureOut">
              <a:rPr lang="it-IT" smtClean="0"/>
              <a:t>28/09/2023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051E5D4-9885-F829-7AE3-8E23D9FD1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46124C7-6862-744E-BD92-06F65BA93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AAFA-1C3E-4D6C-A678-B58C22E5AA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4777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9D9C7D7-B1B2-B9D7-2AE6-DEB7FC3618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AD4A245-1016-E6CC-3A15-7682E188F3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214502-FBE0-5FE8-7DC1-964A7F992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F5F63-41FA-4B7D-BDD9-4BDBBFA87C60}" type="datetimeFigureOut">
              <a:rPr lang="it-IT" smtClean="0"/>
              <a:t>28/09/2023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E22EB54-380F-9D3A-E678-21B714FD0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96203C8-53D2-2069-5996-5307D18A7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AAFA-1C3E-4D6C-A678-B58C22E5AA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3653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C1B368-ACA3-C4B3-9D0B-4DFD77337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1B7E1C2-4593-6F06-71F7-9350E003FE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AD07CDB-A50E-2700-E09B-73E17B02D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F5F63-41FA-4B7D-BDD9-4BDBBFA87C60}" type="datetimeFigureOut">
              <a:rPr lang="it-IT" smtClean="0"/>
              <a:t>28/09/2023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7964855-501D-EEA8-CA84-A0A58184F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B9147E6-06D0-5B9D-6CA9-1C9504FA3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AAFA-1C3E-4D6C-A678-B58C22E5AA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2139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E0418C-3D43-047A-829F-A4413E97B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7EC2853-90FA-6402-1253-F158C34AE6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0D5E3A3-6300-CE3D-A970-FF090008A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F5F63-41FA-4B7D-BDD9-4BDBBFA87C60}" type="datetimeFigureOut">
              <a:rPr lang="it-IT" smtClean="0"/>
              <a:t>28/09/2023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2BD8160-2722-2B4F-FF3B-2D076AD43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EEF83E6-FD49-BEFC-17B1-7906F0DEC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AAFA-1C3E-4D6C-A678-B58C22E5AA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5044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7A020E-DC75-C972-8DBC-6419CF3BB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8B119A7-4A6B-25AA-0E37-7044815E4F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0DC2B7A-88B0-C6DB-521F-B4487174F3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D9EE6D2-8A46-0053-3CCB-4C16E9025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F5F63-41FA-4B7D-BDD9-4BDBBFA87C60}" type="datetimeFigureOut">
              <a:rPr lang="it-IT" smtClean="0"/>
              <a:t>28/09/2023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5CDB940-81D0-47A9-74DB-E3CBAAA87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B30E1CA-50DC-4B5E-8CEE-95B89EC42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AAFA-1C3E-4D6C-A678-B58C22E5AA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50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3037C6-E1D4-2394-F7DE-8AB08FE1B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1B23599-73B1-EBDF-F991-45E786870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2190B19-317A-BDDB-C03A-7062B5D70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9C3A9A4-4F28-9F80-97ED-2C5A8FDDB7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D7813AF-DAD5-F439-BA17-96DE54661B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0B2DA57-547D-7583-7281-8D2EADA1F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F5F63-41FA-4B7D-BDD9-4BDBBFA87C60}" type="datetimeFigureOut">
              <a:rPr lang="it-IT" smtClean="0"/>
              <a:t>28/09/2023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533AE61-3165-3AA8-6610-A3A23F202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1927F76-268E-8C59-081C-2A2548468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AAFA-1C3E-4D6C-A678-B58C22E5AA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7798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188454-77D8-A10B-D381-9B2E92C7F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378F37B-40D6-F5EC-AF0F-F745CD5F0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F5F63-41FA-4B7D-BDD9-4BDBBFA87C60}" type="datetimeFigureOut">
              <a:rPr lang="it-IT" smtClean="0"/>
              <a:t>28/09/2023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878C508-9B8C-E0AE-8BCC-1F234BC6B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8DD8AB4-C3D1-CEF8-B4A4-7DCB1EF9F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AAFA-1C3E-4D6C-A678-B58C22E5AA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5321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3E527EC-EFB0-A86B-EE72-A53B0C46F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F5F63-41FA-4B7D-BDD9-4BDBBFA87C60}" type="datetimeFigureOut">
              <a:rPr lang="it-IT" smtClean="0"/>
              <a:t>28/09/2023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FF58F6C-5038-1CAD-DA5D-C26149B18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685106D-F215-A8F4-8BF8-D2F404E49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AAFA-1C3E-4D6C-A678-B58C22E5AA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0282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B58EDC-5C92-77AD-CEAC-EB8BFEE0F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6F052BC-0BF2-DFBD-2041-880195A28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720FF69-0B80-C71A-B74C-5D31B49E96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D2AE909-C2FE-AA0C-0E1B-E09C2D9FC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F5F63-41FA-4B7D-BDD9-4BDBBFA87C60}" type="datetimeFigureOut">
              <a:rPr lang="it-IT" smtClean="0"/>
              <a:t>28/09/2023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6324D38-67DC-9F47-D7F0-3E3413913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7FF7832-B518-E479-89FF-1D7EC08D4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AAFA-1C3E-4D6C-A678-B58C22E5AA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4129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4128F8-F7C7-AD28-4B18-C71F677DE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988065D-6C34-D0FD-DB61-50729288D3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C638B95-01EB-37B2-8BA4-2A54D20313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86E0AE7-1C45-AA1D-0877-9F4E63207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F5F63-41FA-4B7D-BDD9-4BDBBFA87C60}" type="datetimeFigureOut">
              <a:rPr lang="it-IT" smtClean="0"/>
              <a:t>28/09/2023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7DAF1B3-71E9-73BD-B637-F1A3A826D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0DA9006-46EB-E79A-76F7-7D7A0BFA0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AAFA-1C3E-4D6C-A678-B58C22E5AA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2700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161D865-B3E8-8CA8-6AE0-4FA17DE4E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8D02371-69C9-8C20-FE15-B4FD9A7F2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1C1A51D-1D01-0D47-3FED-3C20BE0568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F5F63-41FA-4B7D-BDD9-4BDBBFA87C60}" type="datetimeFigureOut">
              <a:rPr lang="it-IT" smtClean="0"/>
              <a:t>28/09/2023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F3B8634-3AA1-DA36-A8F6-761F8CC532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6E3D25E-FDDD-D362-7419-67ED5BFA9B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2AAFA-1C3E-4D6C-A678-B58C22E5AA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3624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7A8AA1-7D89-67E1-5F09-FB846E00C4F6}"/>
              </a:ext>
            </a:extLst>
          </p:cNvPr>
          <p:cNvSpPr txBox="1"/>
          <p:nvPr/>
        </p:nvSpPr>
        <p:spPr>
          <a:xfrm>
            <a:off x="6213689" y="3461657"/>
            <a:ext cx="55487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 err="1">
                <a:solidFill>
                  <a:srgbClr val="18527E"/>
                </a:solidFill>
                <a:effectLst/>
                <a:latin typeface="Calibri" panose="020F0502020204030204" pitchFamily="34" charset="0"/>
              </a:rPr>
              <a:t>Effetto</a:t>
            </a:r>
            <a:r>
              <a:rPr lang="en-US" sz="3000" b="1" i="1" dirty="0">
                <a:solidFill>
                  <a:srgbClr val="18527E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3000" b="1" i="1" dirty="0" err="1">
                <a:solidFill>
                  <a:srgbClr val="18527E"/>
                </a:solidFill>
                <a:effectLst/>
                <a:latin typeface="Calibri" panose="020F0502020204030204" pitchFamily="34" charset="0"/>
              </a:rPr>
              <a:t>Cultura</a:t>
            </a:r>
            <a:endParaRPr lang="en-US" sz="3000" b="1" i="1" dirty="0">
              <a:solidFill>
                <a:srgbClr val="18527E"/>
              </a:solidFill>
              <a:latin typeface="Calibri" panose="020F0502020204030204" pitchFamily="34" charset="0"/>
            </a:endParaRPr>
          </a:p>
          <a:p>
            <a:r>
              <a:rPr lang="en-US" sz="3000" b="1" dirty="0">
                <a:solidFill>
                  <a:srgbClr val="18527E"/>
                </a:solidFill>
                <a:effectLst/>
                <a:latin typeface="Calibri" panose="020F0502020204030204" pitchFamily="34" charset="0"/>
              </a:rPr>
              <a:t>Il </a:t>
            </a:r>
            <a:r>
              <a:rPr lang="en-US" sz="3000" b="1" dirty="0" err="1">
                <a:solidFill>
                  <a:srgbClr val="18527E"/>
                </a:solidFill>
                <a:effectLst/>
                <a:latin typeface="Calibri" panose="020F0502020204030204" pitchFamily="34" charset="0"/>
              </a:rPr>
              <a:t>contributo</a:t>
            </a:r>
            <a:r>
              <a:rPr lang="en-US" sz="3000" b="1" dirty="0">
                <a:solidFill>
                  <a:srgbClr val="18527E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18527E"/>
                </a:solidFill>
                <a:effectLst/>
                <a:latin typeface="Calibri" panose="020F0502020204030204" pitchFamily="34" charset="0"/>
              </a:rPr>
              <a:t>della</a:t>
            </a:r>
            <a:r>
              <a:rPr lang="en-US" sz="3000" b="1" dirty="0">
                <a:solidFill>
                  <a:srgbClr val="18527E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18527E"/>
                </a:solidFill>
                <a:effectLst/>
                <a:latin typeface="Calibri" panose="020F0502020204030204" pitchFamily="34" charset="0"/>
              </a:rPr>
              <a:t>cooperazione</a:t>
            </a:r>
            <a:endParaRPr lang="en-IT" sz="3000" b="1" dirty="0">
              <a:solidFill>
                <a:srgbClr val="18527E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4B6E5E-84E5-6D55-0898-2F8A6A399B85}"/>
              </a:ext>
            </a:extLst>
          </p:cNvPr>
          <p:cNvSpPr txBox="1"/>
          <p:nvPr/>
        </p:nvSpPr>
        <p:spPr>
          <a:xfrm>
            <a:off x="6213690" y="4501660"/>
            <a:ext cx="4421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Giovanna </a:t>
            </a:r>
            <a:r>
              <a:rPr lang="en-US" sz="2000" i="0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Barni</a:t>
            </a:r>
            <a:endParaRPr lang="en-US" sz="2000" i="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</a:endParaRPr>
          </a:p>
          <a:p>
            <a:r>
              <a:rPr lang="it-IT" sz="2000" i="1" dirty="0">
                <a:solidFill>
                  <a:srgbClr val="18527E"/>
                </a:solidFill>
              </a:rPr>
              <a:t>Presidente </a:t>
            </a:r>
            <a:r>
              <a:rPr lang="it-IT" sz="2000" i="1" dirty="0" err="1">
                <a:solidFill>
                  <a:srgbClr val="18527E"/>
                </a:solidFill>
              </a:rPr>
              <a:t>Culturmedia</a:t>
            </a:r>
            <a:r>
              <a:rPr lang="it-IT" sz="2000" i="1" dirty="0">
                <a:solidFill>
                  <a:srgbClr val="18527E"/>
                </a:solidFill>
              </a:rPr>
              <a:t> Legacoop</a:t>
            </a:r>
            <a:endParaRPr lang="en-IT" sz="2000" dirty="0">
              <a:solidFill>
                <a:srgbClr val="18527E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E03FF19-5881-69E5-86C1-DD4B532328CE}"/>
              </a:ext>
            </a:extLst>
          </p:cNvPr>
          <p:cNvCxnSpPr>
            <a:cxnSpLocks/>
          </p:cNvCxnSpPr>
          <p:nvPr/>
        </p:nvCxnSpPr>
        <p:spPr>
          <a:xfrm flipV="1">
            <a:off x="6301735" y="4477320"/>
            <a:ext cx="5546465" cy="5678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7009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6E3360-E29D-A6CD-99FA-C983BC916641}"/>
              </a:ext>
            </a:extLst>
          </p:cNvPr>
          <p:cNvSpPr txBox="1"/>
          <p:nvPr/>
        </p:nvSpPr>
        <p:spPr>
          <a:xfrm>
            <a:off x="1711089" y="4716316"/>
            <a:ext cx="9691635" cy="1579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cultura ha un ruolo più ampio nel fronteggiare le attuali criticità/sfide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degrado urbano e sociale, abbandono culturale, spopolamento aree rurali e interne, invecchiamento, sfide climatiche e 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danni</a:t>
            </a: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una economia estrattiva </a:t>
            </a:r>
            <a:endParaRPr lang="en-I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4A3344-F277-5834-23C6-5B8ABF6F142C}"/>
              </a:ext>
            </a:extLst>
          </p:cNvPr>
          <p:cNvSpPr txBox="1"/>
          <p:nvPr/>
        </p:nvSpPr>
        <p:spPr>
          <a:xfrm>
            <a:off x="2616159" y="1465706"/>
            <a:ext cx="7532154" cy="1963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i="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Anno </a:t>
            </a:r>
            <a:r>
              <a:rPr lang="en-US" sz="2400" b="1" i="0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europeo</a:t>
            </a:r>
            <a:r>
              <a:rPr lang="en-US" sz="2400" b="1" i="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 per il </a:t>
            </a:r>
            <a:r>
              <a:rPr lang="en-US" sz="2400" b="1" i="0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patrimonio</a:t>
            </a:r>
            <a:r>
              <a:rPr lang="en-US" sz="2400" b="1" i="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culturale</a:t>
            </a:r>
            <a:r>
              <a:rPr lang="en-US" sz="2400" b="1" i="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 2018</a:t>
            </a:r>
            <a:endParaRPr lang="it-IT" sz="2400" b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Cultura e sviluppo sostenibile (framework Unesco)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Agenda 20-30 per la cultura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i="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Piano di </a:t>
            </a:r>
            <a:r>
              <a:rPr lang="en-US" sz="2400" b="1" i="0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lavoro</a:t>
            </a:r>
            <a:r>
              <a:rPr lang="en-US" sz="2400" b="1" i="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dell’UE</a:t>
            </a:r>
            <a:r>
              <a:rPr lang="en-US" sz="2400" b="1" i="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 per la </a:t>
            </a:r>
            <a:r>
              <a:rPr lang="en-US" sz="2400" b="1" i="0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cultura</a:t>
            </a:r>
            <a:r>
              <a:rPr lang="en-US" sz="2400" b="1" i="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 23-26</a:t>
            </a:r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9995A280-9E55-AA62-4086-3C4E4E979705}"/>
              </a:ext>
            </a:extLst>
          </p:cNvPr>
          <p:cNvSpPr/>
          <p:nvPr/>
        </p:nvSpPr>
        <p:spPr>
          <a:xfrm>
            <a:off x="5710432" y="3763933"/>
            <a:ext cx="1343608" cy="690465"/>
          </a:xfrm>
          <a:prstGeom prst="downArrow">
            <a:avLst/>
          </a:prstGeom>
          <a:solidFill>
            <a:srgbClr val="EE8B0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2837303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C83DA267-2FEF-49EB-B41F-7E011B106F8B}"/>
              </a:ext>
            </a:extLst>
          </p:cNvPr>
          <p:cNvSpPr/>
          <p:nvPr/>
        </p:nvSpPr>
        <p:spPr>
          <a:xfrm>
            <a:off x="0" y="6133982"/>
            <a:ext cx="12192000" cy="724018"/>
          </a:xfrm>
          <a:prstGeom prst="rect">
            <a:avLst/>
          </a:prstGeom>
          <a:solidFill>
            <a:srgbClr val="EE8B04"/>
          </a:solidFill>
          <a:ln>
            <a:solidFill>
              <a:srgbClr val="EE8B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DE04D7-AAEB-39B0-477F-BE3C409ADDC6}"/>
              </a:ext>
            </a:extLst>
          </p:cNvPr>
          <p:cNvSpPr txBox="1"/>
          <p:nvPr/>
        </p:nvSpPr>
        <p:spPr>
          <a:xfrm>
            <a:off x="1969078" y="1089189"/>
            <a:ext cx="10837718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che senso la cultura è leva per le nuove sfide? </a:t>
            </a:r>
            <a:endParaRPr lang="en-IT" sz="2000" b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DEC540-4F3F-AE95-F248-82A0D169FA70}"/>
              </a:ext>
            </a:extLst>
          </p:cNvPr>
          <p:cNvSpPr txBox="1"/>
          <p:nvPr/>
        </p:nvSpPr>
        <p:spPr>
          <a:xfrm>
            <a:off x="2461702" y="1907984"/>
            <a:ext cx="9852471" cy="1264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Sviluppo rurale, patrimoni culturali e naturali, turismo sostenibile </a:t>
            </a:r>
            <a:endParaRPr lang="en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igenerazione urbana e hub culturali e creativi</a:t>
            </a:r>
            <a:endParaRPr lang="en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elfare culturale</a:t>
            </a:r>
            <a:endParaRPr lang="en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iliere creative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7E51D0-270A-5CB3-5E5D-8815362EFEEF}"/>
              </a:ext>
            </a:extLst>
          </p:cNvPr>
          <p:cNvSpPr txBox="1"/>
          <p:nvPr/>
        </p:nvSpPr>
        <p:spPr>
          <a:xfrm>
            <a:off x="1969078" y="1501216"/>
            <a:ext cx="10837718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Cultura =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capacità di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stimolo di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visioni di nuovi ambiti di sviluppo collegati ai </a:t>
            </a: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nuovi contesti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1548F1-E461-0212-59DC-DBB0F93155BA}"/>
              </a:ext>
            </a:extLst>
          </p:cNvPr>
          <p:cNvSpPr txBox="1"/>
          <p:nvPr/>
        </p:nvSpPr>
        <p:spPr>
          <a:xfrm>
            <a:off x="1969078" y="3212175"/>
            <a:ext cx="9425498" cy="42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Dai nuovi ambiti di lavoro culturale a nuove competenze per la cultura</a:t>
            </a:r>
            <a:endParaRPr lang="en-IT" sz="2000" b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C7F086-1A83-7A0B-671F-5DA8DEB4D2E1}"/>
              </a:ext>
            </a:extLst>
          </p:cNvPr>
          <p:cNvSpPr txBox="1"/>
          <p:nvPr/>
        </p:nvSpPr>
        <p:spPr>
          <a:xfrm>
            <a:off x="1969078" y="3570900"/>
            <a:ext cx="9425498" cy="685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dignità del lavoro culturale dipende anche dalla riqualificazione, aggiornamento delle competenze</a:t>
            </a:r>
            <a:r>
              <a:rPr lang="it-IT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life long learning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ABF68C-DABD-8251-8FE9-BBE734BC72EE}"/>
              </a:ext>
            </a:extLst>
          </p:cNvPr>
          <p:cNvSpPr txBox="1"/>
          <p:nvPr/>
        </p:nvSpPr>
        <p:spPr>
          <a:xfrm>
            <a:off x="1969078" y="4254067"/>
            <a:ext cx="9730298" cy="17661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Formazione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lungo tutto l’arco della vita, in specie nei giovani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C</a:t>
            </a: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ompetenze specialistiche verticali</a:t>
            </a:r>
          </a:p>
          <a:p>
            <a:pPr lvl="0">
              <a:lnSpc>
                <a:spcPct val="107000"/>
              </a:lnSpc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C</a:t>
            </a: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ompetenze multidisciplinari 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orizzontali 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(es. competenze digitali, green, </a:t>
            </a:r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imprenditività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sostenibilità economica, comunicazione ….)</a:t>
            </a:r>
            <a:endParaRPr lang="en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12167F-87FA-B913-DD8C-ED09D5170836}"/>
              </a:ext>
            </a:extLst>
          </p:cNvPr>
          <p:cNvSpPr txBox="1"/>
          <p:nvPr/>
        </p:nvSpPr>
        <p:spPr>
          <a:xfrm>
            <a:off x="0" y="6245281"/>
            <a:ext cx="12192000" cy="532903"/>
          </a:xfrm>
          <a:prstGeom prst="rect">
            <a:avLst/>
          </a:prstGeom>
          <a:noFill/>
          <a:ln>
            <a:solidFill>
              <a:srgbClr val="18527E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mondo della formazione è preparato?</a:t>
            </a:r>
            <a:endParaRPr lang="en-IT" sz="2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8AD7C0-D918-AF7D-CF12-B0D4D4EC0CC7}"/>
              </a:ext>
            </a:extLst>
          </p:cNvPr>
          <p:cNvSpPr txBox="1"/>
          <p:nvPr/>
        </p:nvSpPr>
        <p:spPr>
          <a:xfrm>
            <a:off x="4139293" y="4752775"/>
            <a:ext cx="5691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4000" b="1" dirty="0">
                <a:solidFill>
                  <a:srgbClr val="EE8B04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890449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:a16="http://schemas.microsoft.com/office/drawing/2014/main" id="{F5ECA460-D014-4459-AAE9-D21C8B472FCB}"/>
              </a:ext>
            </a:extLst>
          </p:cNvPr>
          <p:cNvSpPr/>
          <p:nvPr/>
        </p:nvSpPr>
        <p:spPr>
          <a:xfrm>
            <a:off x="0" y="6133982"/>
            <a:ext cx="12192000" cy="724018"/>
          </a:xfrm>
          <a:prstGeom prst="rect">
            <a:avLst/>
          </a:prstGeom>
          <a:solidFill>
            <a:srgbClr val="EE8B04"/>
          </a:solidFill>
          <a:ln>
            <a:solidFill>
              <a:srgbClr val="EE8B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F7C31E-902A-E4C5-0186-88F1BB2F69B7}"/>
              </a:ext>
            </a:extLst>
          </p:cNvPr>
          <p:cNvSpPr txBox="1"/>
          <p:nvPr/>
        </p:nvSpPr>
        <p:spPr>
          <a:xfrm>
            <a:off x="1963882" y="1062561"/>
            <a:ext cx="9829800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it-IT" sz="22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 anche meta competenze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B4C204-55E9-4608-2F1F-1852396625B8}"/>
              </a:ext>
            </a:extLst>
          </p:cNvPr>
          <p:cNvSpPr txBox="1"/>
          <p:nvPr/>
        </p:nvSpPr>
        <p:spPr>
          <a:xfrm>
            <a:off x="1963882" y="1470048"/>
            <a:ext cx="10046513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 acquisire con l’educazione: sociali, personali, relazionali, tipiche della cooperazione </a:t>
            </a:r>
            <a:endParaRPr lang="it-IT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7774DC-C679-733E-1485-A04286FE8555}"/>
              </a:ext>
            </a:extLst>
          </p:cNvPr>
          <p:cNvSpPr txBox="1"/>
          <p:nvPr/>
        </p:nvSpPr>
        <p:spPr>
          <a:xfrm>
            <a:off x="2457450" y="4090873"/>
            <a:ext cx="8115300" cy="1891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Symbol" pitchFamily="2" charset="2"/>
              <a:buChar char=""/>
            </a:pP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ultura accessibile per ampliare la partecipazione culturale e quindi </a:t>
            </a:r>
          </a:p>
          <a:p>
            <a:pPr lvl="0">
              <a:lnSpc>
                <a:spcPct val="150000"/>
              </a:lnSpc>
            </a:pP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consapevolezza e la democrazia</a:t>
            </a:r>
            <a:endParaRPr lang="en-I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Symbol" pitchFamily="2" charset="2"/>
              <a:buChar char=""/>
            </a:pP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piattaforme digitali cooperative per un digitale umanizzato e più equo</a:t>
            </a:r>
            <a:endParaRPr lang="en-I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ooperazione di comunità per una rete di cultura di prossimità</a:t>
            </a:r>
            <a:endParaRPr lang="en-I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FBF91406-D522-31AA-14B0-6C70FCCC29BF}"/>
              </a:ext>
            </a:extLst>
          </p:cNvPr>
          <p:cNvSpPr/>
          <p:nvPr/>
        </p:nvSpPr>
        <p:spPr>
          <a:xfrm>
            <a:off x="5388792" y="3400921"/>
            <a:ext cx="1343608" cy="690465"/>
          </a:xfrm>
          <a:prstGeom prst="downArrow">
            <a:avLst/>
          </a:prstGeom>
          <a:solidFill>
            <a:srgbClr val="EE8B0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dirty="0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C491160F-D42A-4FBC-8B43-8A3FF38BA5BC}"/>
              </a:ext>
            </a:extLst>
          </p:cNvPr>
          <p:cNvSpPr/>
          <p:nvPr/>
        </p:nvSpPr>
        <p:spPr>
          <a:xfrm>
            <a:off x="1963882" y="2392971"/>
            <a:ext cx="9485168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attenzione alle persone, inclusione, capacità di cooperare, radicamento nelle comunità</a:t>
            </a:r>
          </a:p>
        </p:txBody>
      </p:sp>
      <p:sp>
        <p:nvSpPr>
          <p:cNvPr id="4" name="Uguale a 3">
            <a:extLst>
              <a:ext uri="{FF2B5EF4-FFF2-40B4-BE49-F238E27FC236}">
                <a16:creationId xmlns:a16="http://schemas.microsoft.com/office/drawing/2014/main" id="{D0558031-48A2-4A2C-AC2E-630BA672F4EE}"/>
              </a:ext>
            </a:extLst>
          </p:cNvPr>
          <p:cNvSpPr/>
          <p:nvPr/>
        </p:nvSpPr>
        <p:spPr>
          <a:xfrm>
            <a:off x="5632837" y="2001624"/>
            <a:ext cx="874568" cy="499412"/>
          </a:xfrm>
          <a:prstGeom prst="mathEqual">
            <a:avLst/>
          </a:prstGeom>
          <a:solidFill>
            <a:srgbClr val="EE8B0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0157B365-8ED1-4257-9926-0DA55F87DD25}"/>
              </a:ext>
            </a:extLst>
          </p:cNvPr>
          <p:cNvSpPr/>
          <p:nvPr/>
        </p:nvSpPr>
        <p:spPr>
          <a:xfrm>
            <a:off x="2514600" y="2877641"/>
            <a:ext cx="7962900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 mutualismo cooperativo accelera la capacità trasformativa della cultura</a:t>
            </a:r>
            <a:endParaRPr lang="en-IT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6">
            <a:extLst>
              <a:ext uri="{FF2B5EF4-FFF2-40B4-BE49-F238E27FC236}">
                <a16:creationId xmlns:a16="http://schemas.microsoft.com/office/drawing/2014/main" id="{F5A5290B-D813-4EB9-8A40-8D17FE30FAD5}"/>
              </a:ext>
            </a:extLst>
          </p:cNvPr>
          <p:cNvSpPr txBox="1"/>
          <p:nvPr/>
        </p:nvSpPr>
        <p:spPr>
          <a:xfrm>
            <a:off x="0" y="6201235"/>
            <a:ext cx="12192000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Gli attori sociali sono preparati? </a:t>
            </a:r>
            <a:endParaRPr lang="en-IT" sz="2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795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8DC1246-CD73-3C19-82EA-18A5FD09FFFC}"/>
              </a:ext>
            </a:extLst>
          </p:cNvPr>
          <p:cNvSpPr txBox="1"/>
          <p:nvPr/>
        </p:nvSpPr>
        <p:spPr>
          <a:xfrm>
            <a:off x="1995055" y="1830913"/>
            <a:ext cx="9211540" cy="86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Dalle competenze alle condizioni di sistema basate su sinergie di rete, filiere collaborative, modelli partecipati di governance </a:t>
            </a:r>
            <a:endParaRPr lang="en-IT" sz="2400" b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C81A6A-6906-CFDF-6270-5915494E1535}"/>
              </a:ext>
            </a:extLst>
          </p:cNvPr>
          <p:cNvSpPr txBox="1"/>
          <p:nvPr/>
        </p:nvSpPr>
        <p:spPr>
          <a:xfrm>
            <a:off x="2432890" y="2944861"/>
            <a:ext cx="8756702" cy="1429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Symbol" pitchFamily="2" charset="2"/>
              <a:buChar char=""/>
            </a:pP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artenariati speciali pubblico-privato</a:t>
            </a:r>
            <a:endParaRPr lang="en-I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Symbol" pitchFamily="2" charset="2"/>
              <a:buChar char=""/>
            </a:pP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eti territoriali </a:t>
            </a:r>
            <a:endParaRPr lang="en-I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uove economie di filiere </a:t>
            </a:r>
            <a:endParaRPr lang="en-IT" sz="200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D9078C2-4CD6-41D2-90C1-3034B5C284CE}"/>
              </a:ext>
            </a:extLst>
          </p:cNvPr>
          <p:cNvSpPr/>
          <p:nvPr/>
        </p:nvSpPr>
        <p:spPr>
          <a:xfrm>
            <a:off x="0" y="6133982"/>
            <a:ext cx="12192000" cy="724018"/>
          </a:xfrm>
          <a:prstGeom prst="rect">
            <a:avLst/>
          </a:prstGeom>
          <a:solidFill>
            <a:srgbClr val="EE8B04"/>
          </a:solidFill>
          <a:ln>
            <a:solidFill>
              <a:srgbClr val="EE8B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0EF89D1B-343B-426D-9518-881015F12472}"/>
              </a:ext>
            </a:extLst>
          </p:cNvPr>
          <p:cNvSpPr txBox="1"/>
          <p:nvPr/>
        </p:nvSpPr>
        <p:spPr>
          <a:xfrm>
            <a:off x="-9525" y="6210182"/>
            <a:ext cx="12192000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istituzioni sono preparate? </a:t>
            </a:r>
            <a:endParaRPr lang="en-IT" sz="2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666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25E3AD6E-10D3-422F-B2F4-96C68BB9E7FE}"/>
              </a:ext>
            </a:extLst>
          </p:cNvPr>
          <p:cNvSpPr/>
          <p:nvPr/>
        </p:nvSpPr>
        <p:spPr>
          <a:xfrm>
            <a:off x="0" y="3081244"/>
            <a:ext cx="3258773" cy="632962"/>
          </a:xfrm>
          <a:prstGeom prst="rect">
            <a:avLst/>
          </a:prstGeom>
          <a:solidFill>
            <a:srgbClr val="EE8B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37033F1-97F9-A59C-86C8-2EA7E84CD5AE}"/>
              </a:ext>
            </a:extLst>
          </p:cNvPr>
          <p:cNvSpPr>
            <a:spLocks noGrp="1"/>
          </p:cNvSpPr>
          <p:nvPr/>
        </p:nvSpPr>
        <p:spPr>
          <a:xfrm>
            <a:off x="1068876" y="1450974"/>
            <a:ext cx="8474453" cy="22127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sp>
        <p:nvSpPr>
          <p:cNvPr id="4" name="Rettangolo 7">
            <a:extLst>
              <a:ext uri="{FF2B5EF4-FFF2-40B4-BE49-F238E27FC236}">
                <a16:creationId xmlns:a16="http://schemas.microsoft.com/office/drawing/2014/main" id="{1736DD4E-1C7C-80A7-E884-C0676E151C18}"/>
              </a:ext>
            </a:extLst>
          </p:cNvPr>
          <p:cNvSpPr/>
          <p:nvPr/>
        </p:nvSpPr>
        <p:spPr>
          <a:xfrm>
            <a:off x="4346984" y="2157914"/>
            <a:ext cx="5990567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7" name="Rettangolo 13">
            <a:extLst>
              <a:ext uri="{FF2B5EF4-FFF2-40B4-BE49-F238E27FC236}">
                <a16:creationId xmlns:a16="http://schemas.microsoft.com/office/drawing/2014/main" id="{04AF8C4C-002D-1C4B-A7F4-9CDAB6ACAB4D}"/>
              </a:ext>
            </a:extLst>
          </p:cNvPr>
          <p:cNvSpPr/>
          <p:nvPr/>
        </p:nvSpPr>
        <p:spPr>
          <a:xfrm>
            <a:off x="167276" y="3089177"/>
            <a:ext cx="2861538" cy="60125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it-IT" sz="3200" b="1" dirty="0">
                <a:solidFill>
                  <a:schemeClr val="bg1"/>
                </a:solidFill>
              </a:rPr>
              <a:t>COOP4Culture</a:t>
            </a:r>
            <a:r>
              <a:rPr lang="it-IT" sz="3307" b="1" dirty="0">
                <a:solidFill>
                  <a:schemeClr val="bg1"/>
                </a:solidFill>
              </a:rPr>
              <a:t> </a:t>
            </a:r>
          </a:p>
        </p:txBody>
      </p:sp>
      <p:grpSp>
        <p:nvGrpSpPr>
          <p:cNvPr id="156" name="Gruppo 14">
            <a:extLst>
              <a:ext uri="{FF2B5EF4-FFF2-40B4-BE49-F238E27FC236}">
                <a16:creationId xmlns:a16="http://schemas.microsoft.com/office/drawing/2014/main" id="{8540CE2E-CFC5-DA26-5123-EB0BA196766A}"/>
              </a:ext>
            </a:extLst>
          </p:cNvPr>
          <p:cNvGrpSpPr/>
          <p:nvPr/>
        </p:nvGrpSpPr>
        <p:grpSpPr>
          <a:xfrm>
            <a:off x="2156059" y="1078153"/>
            <a:ext cx="9154840" cy="5793492"/>
            <a:chOff x="2473001" y="427458"/>
            <a:chExt cx="9075655" cy="6013297"/>
          </a:xfrm>
        </p:grpSpPr>
        <p:sp>
          <p:nvSpPr>
            <p:cNvPr id="157" name="Ovale 15">
              <a:extLst>
                <a:ext uri="{FF2B5EF4-FFF2-40B4-BE49-F238E27FC236}">
                  <a16:creationId xmlns:a16="http://schemas.microsoft.com/office/drawing/2014/main" id="{95504A3B-6C9E-119E-353A-908B350F2116}"/>
                </a:ext>
              </a:extLst>
            </p:cNvPr>
            <p:cNvSpPr/>
            <p:nvPr/>
          </p:nvSpPr>
          <p:spPr>
            <a:xfrm>
              <a:off x="10638577" y="2312042"/>
              <a:ext cx="892215" cy="934146"/>
            </a:xfrm>
            <a:prstGeom prst="ellipse">
              <a:avLst/>
            </a:prstGeom>
            <a:solidFill>
              <a:srgbClr val="FCED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984"/>
            </a:p>
          </p:txBody>
        </p:sp>
        <p:sp>
          <p:nvSpPr>
            <p:cNvPr id="158" name="Ovale 16">
              <a:extLst>
                <a:ext uri="{FF2B5EF4-FFF2-40B4-BE49-F238E27FC236}">
                  <a16:creationId xmlns:a16="http://schemas.microsoft.com/office/drawing/2014/main" id="{1926A33E-9BBC-CF62-B9C5-53D21C7B31E6}"/>
                </a:ext>
              </a:extLst>
            </p:cNvPr>
            <p:cNvSpPr/>
            <p:nvPr/>
          </p:nvSpPr>
          <p:spPr>
            <a:xfrm rot="21440299">
              <a:off x="10628764" y="4526828"/>
              <a:ext cx="892215" cy="934146"/>
            </a:xfrm>
            <a:prstGeom prst="ellipse">
              <a:avLst/>
            </a:prstGeom>
            <a:solidFill>
              <a:srgbClr val="ECDF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984"/>
            </a:p>
          </p:txBody>
        </p:sp>
        <p:sp>
          <p:nvSpPr>
            <p:cNvPr id="159" name="Ovale 17">
              <a:extLst>
                <a:ext uri="{FF2B5EF4-FFF2-40B4-BE49-F238E27FC236}">
                  <a16:creationId xmlns:a16="http://schemas.microsoft.com/office/drawing/2014/main" id="{648AC346-8A4C-DEC7-B76B-54B3A0036C52}"/>
                </a:ext>
              </a:extLst>
            </p:cNvPr>
            <p:cNvSpPr/>
            <p:nvPr/>
          </p:nvSpPr>
          <p:spPr>
            <a:xfrm>
              <a:off x="8421981" y="5506609"/>
              <a:ext cx="892215" cy="934146"/>
            </a:xfrm>
            <a:prstGeom prst="ellipse">
              <a:avLst/>
            </a:prstGeom>
            <a:solidFill>
              <a:srgbClr val="ECDF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984"/>
            </a:p>
          </p:txBody>
        </p:sp>
        <p:sp>
          <p:nvSpPr>
            <p:cNvPr id="160" name="Ovale 18">
              <a:extLst>
                <a:ext uri="{FF2B5EF4-FFF2-40B4-BE49-F238E27FC236}">
                  <a16:creationId xmlns:a16="http://schemas.microsoft.com/office/drawing/2014/main" id="{50BAC07E-0C7E-6C36-8FE3-CFD427F53874}"/>
                </a:ext>
              </a:extLst>
            </p:cNvPr>
            <p:cNvSpPr/>
            <p:nvPr/>
          </p:nvSpPr>
          <p:spPr>
            <a:xfrm>
              <a:off x="9742704" y="5499378"/>
              <a:ext cx="892215" cy="934146"/>
            </a:xfrm>
            <a:prstGeom prst="ellipse">
              <a:avLst/>
            </a:prstGeom>
            <a:solidFill>
              <a:srgbClr val="ECDF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984"/>
            </a:p>
          </p:txBody>
        </p:sp>
        <p:sp>
          <p:nvSpPr>
            <p:cNvPr id="161" name="Ovale 19">
              <a:extLst>
                <a:ext uri="{FF2B5EF4-FFF2-40B4-BE49-F238E27FC236}">
                  <a16:creationId xmlns:a16="http://schemas.microsoft.com/office/drawing/2014/main" id="{C97A45E2-F18A-888F-58C1-FFFB724CB45B}"/>
                </a:ext>
              </a:extLst>
            </p:cNvPr>
            <p:cNvSpPr/>
            <p:nvPr/>
          </p:nvSpPr>
          <p:spPr>
            <a:xfrm rot="21440299">
              <a:off x="5812537" y="5485922"/>
              <a:ext cx="892215" cy="93414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6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984" dirty="0"/>
            </a:p>
          </p:txBody>
        </p:sp>
        <p:sp>
          <p:nvSpPr>
            <p:cNvPr id="162" name="Ovale 20">
              <a:extLst>
                <a:ext uri="{FF2B5EF4-FFF2-40B4-BE49-F238E27FC236}">
                  <a16:creationId xmlns:a16="http://schemas.microsoft.com/office/drawing/2014/main" id="{EC5122D9-A172-6A20-1F5F-8A5204DE4AB0}"/>
                </a:ext>
              </a:extLst>
            </p:cNvPr>
            <p:cNvSpPr/>
            <p:nvPr/>
          </p:nvSpPr>
          <p:spPr>
            <a:xfrm rot="21440299">
              <a:off x="4420062" y="4930373"/>
              <a:ext cx="892215" cy="93414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6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984"/>
            </a:p>
          </p:txBody>
        </p:sp>
        <p:sp>
          <p:nvSpPr>
            <p:cNvPr id="163" name="Ovale 21">
              <a:extLst>
                <a:ext uri="{FF2B5EF4-FFF2-40B4-BE49-F238E27FC236}">
                  <a16:creationId xmlns:a16="http://schemas.microsoft.com/office/drawing/2014/main" id="{414719B6-913A-A81E-ED66-F8259B78AB5E}"/>
                </a:ext>
              </a:extLst>
            </p:cNvPr>
            <p:cNvSpPr/>
            <p:nvPr/>
          </p:nvSpPr>
          <p:spPr>
            <a:xfrm>
              <a:off x="4244464" y="3486907"/>
              <a:ext cx="892215" cy="93414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6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984"/>
            </a:p>
          </p:txBody>
        </p:sp>
        <p:sp>
          <p:nvSpPr>
            <p:cNvPr id="164" name="Ovale 22">
              <a:extLst>
                <a:ext uri="{FF2B5EF4-FFF2-40B4-BE49-F238E27FC236}">
                  <a16:creationId xmlns:a16="http://schemas.microsoft.com/office/drawing/2014/main" id="{EE62AE3E-7E0C-9882-D1E7-F6A662EF39E0}"/>
                </a:ext>
              </a:extLst>
            </p:cNvPr>
            <p:cNvSpPr/>
            <p:nvPr/>
          </p:nvSpPr>
          <p:spPr>
            <a:xfrm rot="21440299">
              <a:off x="9863180" y="2821085"/>
              <a:ext cx="900000" cy="899999"/>
            </a:xfrm>
            <a:prstGeom prst="ellipse">
              <a:avLst/>
            </a:prstGeom>
            <a:solidFill>
              <a:srgbClr val="FCED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984"/>
            </a:p>
          </p:txBody>
        </p:sp>
        <p:sp>
          <p:nvSpPr>
            <p:cNvPr id="165" name="Ovale 23">
              <a:extLst>
                <a:ext uri="{FF2B5EF4-FFF2-40B4-BE49-F238E27FC236}">
                  <a16:creationId xmlns:a16="http://schemas.microsoft.com/office/drawing/2014/main" id="{4D1C3890-9CB3-A55E-BEE9-A6FD9A69E971}"/>
                </a:ext>
              </a:extLst>
            </p:cNvPr>
            <p:cNvSpPr/>
            <p:nvPr/>
          </p:nvSpPr>
          <p:spPr>
            <a:xfrm>
              <a:off x="10464564" y="1268879"/>
              <a:ext cx="892215" cy="934146"/>
            </a:xfrm>
            <a:prstGeom prst="ellipse">
              <a:avLst/>
            </a:prstGeom>
            <a:solidFill>
              <a:srgbClr val="FCED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984"/>
            </a:p>
          </p:txBody>
        </p:sp>
        <p:sp>
          <p:nvSpPr>
            <p:cNvPr id="166" name="Ovale 24">
              <a:extLst>
                <a:ext uri="{FF2B5EF4-FFF2-40B4-BE49-F238E27FC236}">
                  <a16:creationId xmlns:a16="http://schemas.microsoft.com/office/drawing/2014/main" id="{E5433E64-9BD9-9E03-D2CA-9234D244A74B}"/>
                </a:ext>
              </a:extLst>
            </p:cNvPr>
            <p:cNvSpPr/>
            <p:nvPr/>
          </p:nvSpPr>
          <p:spPr>
            <a:xfrm>
              <a:off x="9552669" y="553416"/>
              <a:ext cx="892215" cy="934146"/>
            </a:xfrm>
            <a:prstGeom prst="ellipse">
              <a:avLst/>
            </a:prstGeom>
            <a:solidFill>
              <a:srgbClr val="FCED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984"/>
            </a:p>
          </p:txBody>
        </p:sp>
        <p:sp>
          <p:nvSpPr>
            <p:cNvPr id="167" name="Ovale 25">
              <a:extLst>
                <a:ext uri="{FF2B5EF4-FFF2-40B4-BE49-F238E27FC236}">
                  <a16:creationId xmlns:a16="http://schemas.microsoft.com/office/drawing/2014/main" id="{BD0C3345-0427-1EB1-D1CB-B43B8566BD5D}"/>
                </a:ext>
              </a:extLst>
            </p:cNvPr>
            <p:cNvSpPr/>
            <p:nvPr/>
          </p:nvSpPr>
          <p:spPr>
            <a:xfrm>
              <a:off x="8510229" y="437719"/>
              <a:ext cx="900000" cy="934146"/>
            </a:xfrm>
            <a:prstGeom prst="ellipse">
              <a:avLst/>
            </a:prstGeom>
            <a:solidFill>
              <a:srgbClr val="FCED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984"/>
            </a:p>
          </p:txBody>
        </p:sp>
        <p:sp>
          <p:nvSpPr>
            <p:cNvPr id="168" name="Ovale 26">
              <a:extLst>
                <a:ext uri="{FF2B5EF4-FFF2-40B4-BE49-F238E27FC236}">
                  <a16:creationId xmlns:a16="http://schemas.microsoft.com/office/drawing/2014/main" id="{B4D01364-6CDA-8DC5-F5EC-BA405B83E68E}"/>
                </a:ext>
              </a:extLst>
            </p:cNvPr>
            <p:cNvSpPr/>
            <p:nvPr/>
          </p:nvSpPr>
          <p:spPr>
            <a:xfrm>
              <a:off x="4271003" y="2390597"/>
              <a:ext cx="900000" cy="900001"/>
            </a:xfrm>
            <a:prstGeom prst="ellipse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984" dirty="0"/>
                <a:t> </a:t>
              </a:r>
            </a:p>
          </p:txBody>
        </p:sp>
        <p:sp>
          <p:nvSpPr>
            <p:cNvPr id="169" name="Ovale 27">
              <a:extLst>
                <a:ext uri="{FF2B5EF4-FFF2-40B4-BE49-F238E27FC236}">
                  <a16:creationId xmlns:a16="http://schemas.microsoft.com/office/drawing/2014/main" id="{9212EE42-9EC0-985A-C574-1394B4EFAD04}"/>
                </a:ext>
              </a:extLst>
            </p:cNvPr>
            <p:cNvSpPr/>
            <p:nvPr/>
          </p:nvSpPr>
          <p:spPr>
            <a:xfrm>
              <a:off x="4319246" y="1388589"/>
              <a:ext cx="892215" cy="934146"/>
            </a:xfrm>
            <a:prstGeom prst="ellipse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984"/>
            </a:p>
          </p:txBody>
        </p:sp>
        <p:sp>
          <p:nvSpPr>
            <p:cNvPr id="170" name="Ovale 28">
              <a:extLst>
                <a:ext uri="{FF2B5EF4-FFF2-40B4-BE49-F238E27FC236}">
                  <a16:creationId xmlns:a16="http://schemas.microsoft.com/office/drawing/2014/main" id="{2FB6A672-428D-3C9D-2CF6-827DC2BFA025}"/>
                </a:ext>
              </a:extLst>
            </p:cNvPr>
            <p:cNvSpPr/>
            <p:nvPr/>
          </p:nvSpPr>
          <p:spPr>
            <a:xfrm>
              <a:off x="5243819" y="447709"/>
              <a:ext cx="892215" cy="934146"/>
            </a:xfrm>
            <a:prstGeom prst="ellipse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984"/>
            </a:p>
          </p:txBody>
        </p:sp>
        <p:sp>
          <p:nvSpPr>
            <p:cNvPr id="171" name="Rettangolo 29">
              <a:extLst>
                <a:ext uri="{FF2B5EF4-FFF2-40B4-BE49-F238E27FC236}">
                  <a16:creationId xmlns:a16="http://schemas.microsoft.com/office/drawing/2014/main" id="{F1F27402-1E99-4466-8D00-8C27189B3154}"/>
                </a:ext>
              </a:extLst>
            </p:cNvPr>
            <p:cNvSpPr/>
            <p:nvPr/>
          </p:nvSpPr>
          <p:spPr>
            <a:xfrm>
              <a:off x="5245707" y="528806"/>
              <a:ext cx="868489" cy="49051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it-IT" sz="1323" dirty="0">
                  <a:solidFill>
                    <a:schemeClr val="accent6">
                      <a:lumMod val="50000"/>
                    </a:schemeClr>
                  </a:solidFill>
                </a:rPr>
                <a:t>Turismo di comunità</a:t>
              </a:r>
            </a:p>
          </p:txBody>
        </p:sp>
        <p:sp>
          <p:nvSpPr>
            <p:cNvPr id="172" name="Ovale 30">
              <a:extLst>
                <a:ext uri="{FF2B5EF4-FFF2-40B4-BE49-F238E27FC236}">
                  <a16:creationId xmlns:a16="http://schemas.microsoft.com/office/drawing/2014/main" id="{B38B28BC-AFD0-5258-334C-558B1417005B}"/>
                </a:ext>
              </a:extLst>
            </p:cNvPr>
            <p:cNvSpPr/>
            <p:nvPr/>
          </p:nvSpPr>
          <p:spPr>
            <a:xfrm>
              <a:off x="6505172" y="455565"/>
              <a:ext cx="892215" cy="934146"/>
            </a:xfrm>
            <a:prstGeom prst="ellipse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984"/>
            </a:p>
          </p:txBody>
        </p:sp>
        <p:sp>
          <p:nvSpPr>
            <p:cNvPr id="173" name="Rettangolo 31">
              <a:extLst>
                <a:ext uri="{FF2B5EF4-FFF2-40B4-BE49-F238E27FC236}">
                  <a16:creationId xmlns:a16="http://schemas.microsoft.com/office/drawing/2014/main" id="{DF32420E-EC8F-B6C8-6B82-676020789F4E}"/>
                </a:ext>
              </a:extLst>
            </p:cNvPr>
            <p:cNvSpPr/>
            <p:nvPr/>
          </p:nvSpPr>
          <p:spPr>
            <a:xfrm>
              <a:off x="6591957" y="761991"/>
              <a:ext cx="706758" cy="290594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it-IT" sz="1323" dirty="0">
                  <a:solidFill>
                    <a:schemeClr val="accent6">
                      <a:lumMod val="50000"/>
                    </a:schemeClr>
                  </a:solidFill>
                </a:rPr>
                <a:t>DMO</a:t>
              </a:r>
            </a:p>
          </p:txBody>
        </p:sp>
        <p:sp>
          <p:nvSpPr>
            <p:cNvPr id="174" name="Goccia 32">
              <a:extLst>
                <a:ext uri="{FF2B5EF4-FFF2-40B4-BE49-F238E27FC236}">
                  <a16:creationId xmlns:a16="http://schemas.microsoft.com/office/drawing/2014/main" id="{3CA79C86-1527-26EC-2CAC-E43E9A0E96FA}"/>
                </a:ext>
              </a:extLst>
            </p:cNvPr>
            <p:cNvSpPr/>
            <p:nvPr/>
          </p:nvSpPr>
          <p:spPr>
            <a:xfrm rot="10800000">
              <a:off x="9742878" y="1294542"/>
              <a:ext cx="785150" cy="822048"/>
            </a:xfrm>
            <a:prstGeom prst="teardrop">
              <a:avLst/>
            </a:prstGeom>
            <a:solidFill>
              <a:srgbClr val="F8CAAC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it-IT" sz="1323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75" name="Goccia 33">
              <a:extLst>
                <a:ext uri="{FF2B5EF4-FFF2-40B4-BE49-F238E27FC236}">
                  <a16:creationId xmlns:a16="http://schemas.microsoft.com/office/drawing/2014/main" id="{9C4A98C9-9E35-1071-65B3-3BFD479A2DB9}"/>
                </a:ext>
              </a:extLst>
            </p:cNvPr>
            <p:cNvSpPr/>
            <p:nvPr/>
          </p:nvSpPr>
          <p:spPr>
            <a:xfrm rot="13694219">
              <a:off x="9977703" y="2125992"/>
              <a:ext cx="822048" cy="785150"/>
            </a:xfrm>
            <a:prstGeom prst="teardrop">
              <a:avLst/>
            </a:prstGeom>
            <a:solidFill>
              <a:srgbClr val="F8CAAC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it-IT" sz="1323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76" name="Goccia 34">
              <a:extLst>
                <a:ext uri="{FF2B5EF4-FFF2-40B4-BE49-F238E27FC236}">
                  <a16:creationId xmlns:a16="http://schemas.microsoft.com/office/drawing/2014/main" id="{EFCD4F61-2F19-BBB2-51D1-3E155A30DA41}"/>
                </a:ext>
              </a:extLst>
            </p:cNvPr>
            <p:cNvSpPr/>
            <p:nvPr/>
          </p:nvSpPr>
          <p:spPr>
            <a:xfrm rot="8111547">
              <a:off x="8937119" y="897542"/>
              <a:ext cx="785150" cy="822048"/>
            </a:xfrm>
            <a:prstGeom prst="teardrop">
              <a:avLst/>
            </a:prstGeom>
            <a:solidFill>
              <a:srgbClr val="F8CAAC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it-IT" sz="1323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77" name="Goccia 35">
              <a:extLst>
                <a:ext uri="{FF2B5EF4-FFF2-40B4-BE49-F238E27FC236}">
                  <a16:creationId xmlns:a16="http://schemas.microsoft.com/office/drawing/2014/main" id="{E65B3586-2EED-B1F1-555A-7630FE224B24}"/>
                </a:ext>
              </a:extLst>
            </p:cNvPr>
            <p:cNvSpPr/>
            <p:nvPr/>
          </p:nvSpPr>
          <p:spPr>
            <a:xfrm>
              <a:off x="5292883" y="5215753"/>
              <a:ext cx="785150" cy="822048"/>
            </a:xfrm>
            <a:prstGeom prst="teardrop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it-IT" sz="1323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78" name="Goccia 36">
              <a:extLst>
                <a:ext uri="{FF2B5EF4-FFF2-40B4-BE49-F238E27FC236}">
                  <a16:creationId xmlns:a16="http://schemas.microsoft.com/office/drawing/2014/main" id="{B264CF12-C853-437E-EEC3-92D5162D9240}"/>
                </a:ext>
              </a:extLst>
            </p:cNvPr>
            <p:cNvSpPr/>
            <p:nvPr/>
          </p:nvSpPr>
          <p:spPr>
            <a:xfrm rot="2728523">
              <a:off x="4719602" y="4249289"/>
              <a:ext cx="858814" cy="761614"/>
            </a:xfrm>
            <a:prstGeom prst="teardrop">
              <a:avLst>
                <a:gd name="adj" fmla="val 13519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it-IT" sz="1323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79" name="Goccia 37">
              <a:extLst>
                <a:ext uri="{FF2B5EF4-FFF2-40B4-BE49-F238E27FC236}">
                  <a16:creationId xmlns:a16="http://schemas.microsoft.com/office/drawing/2014/main" id="{1108A3B9-8E0A-32C7-6D72-7572C19CD536}"/>
                </a:ext>
              </a:extLst>
            </p:cNvPr>
            <p:cNvSpPr/>
            <p:nvPr/>
          </p:nvSpPr>
          <p:spPr>
            <a:xfrm rot="5400000">
              <a:off x="5093234" y="3349903"/>
              <a:ext cx="822048" cy="785150"/>
            </a:xfrm>
            <a:prstGeom prst="teardrop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it-IT" sz="1323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80" name="Goccia 38">
              <a:extLst>
                <a:ext uri="{FF2B5EF4-FFF2-40B4-BE49-F238E27FC236}">
                  <a16:creationId xmlns:a16="http://schemas.microsoft.com/office/drawing/2014/main" id="{7D7B5AEA-6E8A-8C0C-4A89-426C537EE64E}"/>
                </a:ext>
              </a:extLst>
            </p:cNvPr>
            <p:cNvSpPr/>
            <p:nvPr/>
          </p:nvSpPr>
          <p:spPr>
            <a:xfrm rot="13528523">
              <a:off x="10283450" y="3928996"/>
              <a:ext cx="822048" cy="720000"/>
            </a:xfrm>
            <a:prstGeom prst="teardrop">
              <a:avLst/>
            </a:prstGeom>
            <a:solidFill>
              <a:srgbClr val="D3B5E9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it-IT" sz="1323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81" name="Goccia 39">
              <a:extLst>
                <a:ext uri="{FF2B5EF4-FFF2-40B4-BE49-F238E27FC236}">
                  <a16:creationId xmlns:a16="http://schemas.microsoft.com/office/drawing/2014/main" id="{8C2B432D-2921-5B9F-B5D7-4FBE95F4055E}"/>
                </a:ext>
              </a:extLst>
            </p:cNvPr>
            <p:cNvSpPr/>
            <p:nvPr/>
          </p:nvSpPr>
          <p:spPr>
            <a:xfrm rot="16200000">
              <a:off x="9993421" y="4809780"/>
              <a:ext cx="822048" cy="785150"/>
            </a:xfrm>
            <a:prstGeom prst="teardrop">
              <a:avLst/>
            </a:prstGeom>
            <a:solidFill>
              <a:srgbClr val="D3B5E9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it-IT" sz="1323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82" name="Goccia 40">
              <a:extLst>
                <a:ext uri="{FF2B5EF4-FFF2-40B4-BE49-F238E27FC236}">
                  <a16:creationId xmlns:a16="http://schemas.microsoft.com/office/drawing/2014/main" id="{B5D86D5F-5C4A-E266-D2D1-1EA6CE65138C}"/>
                </a:ext>
              </a:extLst>
            </p:cNvPr>
            <p:cNvSpPr/>
            <p:nvPr/>
          </p:nvSpPr>
          <p:spPr>
            <a:xfrm rot="18876711">
              <a:off x="9121649" y="5320095"/>
              <a:ext cx="822048" cy="785150"/>
            </a:xfrm>
            <a:prstGeom prst="teardrop">
              <a:avLst/>
            </a:prstGeom>
            <a:solidFill>
              <a:srgbClr val="D3B5E9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it-IT" sz="1323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83" name="Goccia 41">
              <a:extLst>
                <a:ext uri="{FF2B5EF4-FFF2-40B4-BE49-F238E27FC236}">
                  <a16:creationId xmlns:a16="http://schemas.microsoft.com/office/drawing/2014/main" id="{D09DA53D-1869-4081-DA50-C33040B17832}"/>
                </a:ext>
              </a:extLst>
            </p:cNvPr>
            <p:cNvSpPr/>
            <p:nvPr/>
          </p:nvSpPr>
          <p:spPr>
            <a:xfrm rot="10800000">
              <a:off x="6792927" y="1164413"/>
              <a:ext cx="785150" cy="822048"/>
            </a:xfrm>
            <a:prstGeom prst="teardrop">
              <a:avLst/>
            </a:prstGeom>
            <a:solidFill>
              <a:srgbClr val="93C37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it-IT" sz="1323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84" name="Goccia 42">
              <a:extLst>
                <a:ext uri="{FF2B5EF4-FFF2-40B4-BE49-F238E27FC236}">
                  <a16:creationId xmlns:a16="http://schemas.microsoft.com/office/drawing/2014/main" id="{5C18969F-E351-DE25-D49A-084CFD2EED6C}"/>
                </a:ext>
              </a:extLst>
            </p:cNvPr>
            <p:cNvSpPr/>
            <p:nvPr/>
          </p:nvSpPr>
          <p:spPr>
            <a:xfrm rot="8111547">
              <a:off x="5924306" y="983264"/>
              <a:ext cx="785150" cy="822048"/>
            </a:xfrm>
            <a:prstGeom prst="teardrop">
              <a:avLst/>
            </a:prstGeom>
            <a:solidFill>
              <a:srgbClr val="95C57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it-IT" sz="1323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85" name="Goccia 43">
              <a:extLst>
                <a:ext uri="{FF2B5EF4-FFF2-40B4-BE49-F238E27FC236}">
                  <a16:creationId xmlns:a16="http://schemas.microsoft.com/office/drawing/2014/main" id="{89E5EA36-A81D-1811-9B64-BD7986E0A591}"/>
                </a:ext>
              </a:extLst>
            </p:cNvPr>
            <p:cNvSpPr/>
            <p:nvPr/>
          </p:nvSpPr>
          <p:spPr>
            <a:xfrm rot="2655424">
              <a:off x="4908303" y="2142893"/>
              <a:ext cx="785150" cy="822048"/>
            </a:xfrm>
            <a:prstGeom prst="teardrop">
              <a:avLst/>
            </a:prstGeom>
            <a:solidFill>
              <a:srgbClr val="95C57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it-IT" sz="1323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86" name="Goccia 44">
              <a:extLst>
                <a:ext uri="{FF2B5EF4-FFF2-40B4-BE49-F238E27FC236}">
                  <a16:creationId xmlns:a16="http://schemas.microsoft.com/office/drawing/2014/main" id="{C1D3EE14-683F-5E43-4735-33263A3CBC78}"/>
                </a:ext>
              </a:extLst>
            </p:cNvPr>
            <p:cNvSpPr/>
            <p:nvPr/>
          </p:nvSpPr>
          <p:spPr>
            <a:xfrm rot="5400000">
              <a:off x="5193158" y="1385946"/>
              <a:ext cx="822048" cy="785150"/>
            </a:xfrm>
            <a:prstGeom prst="teardrop">
              <a:avLst/>
            </a:prstGeom>
            <a:solidFill>
              <a:srgbClr val="95C57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it-IT" sz="1323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87" name="Ovale 45">
              <a:extLst>
                <a:ext uri="{FF2B5EF4-FFF2-40B4-BE49-F238E27FC236}">
                  <a16:creationId xmlns:a16="http://schemas.microsoft.com/office/drawing/2014/main" id="{2CF0FFFB-7E0E-89B7-772B-186213986C84}"/>
                </a:ext>
              </a:extLst>
            </p:cNvPr>
            <p:cNvSpPr/>
            <p:nvPr/>
          </p:nvSpPr>
          <p:spPr>
            <a:xfrm>
              <a:off x="8504335" y="3516620"/>
              <a:ext cx="1713054" cy="1793559"/>
            </a:xfrm>
            <a:prstGeom prst="ellipse">
              <a:avLst/>
            </a:prstGeom>
            <a:solidFill>
              <a:srgbClr val="A162D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984" dirty="0">
                <a:solidFill>
                  <a:schemeClr val="bg1"/>
                </a:solidFill>
              </a:endParaRPr>
            </a:p>
          </p:txBody>
        </p:sp>
        <p:sp>
          <p:nvSpPr>
            <p:cNvPr id="188" name="Ovale 46">
              <a:extLst>
                <a:ext uri="{FF2B5EF4-FFF2-40B4-BE49-F238E27FC236}">
                  <a16:creationId xmlns:a16="http://schemas.microsoft.com/office/drawing/2014/main" id="{B96B0A5B-EB98-2F23-3B18-2159E2E8D18E}"/>
                </a:ext>
              </a:extLst>
            </p:cNvPr>
            <p:cNvSpPr/>
            <p:nvPr/>
          </p:nvSpPr>
          <p:spPr>
            <a:xfrm>
              <a:off x="5768461" y="1810272"/>
              <a:ext cx="1713054" cy="179355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764" dirty="0"/>
            </a:p>
          </p:txBody>
        </p:sp>
        <p:sp>
          <p:nvSpPr>
            <p:cNvPr id="189" name="Ovale 47">
              <a:extLst>
                <a:ext uri="{FF2B5EF4-FFF2-40B4-BE49-F238E27FC236}">
                  <a16:creationId xmlns:a16="http://schemas.microsoft.com/office/drawing/2014/main" id="{7BB31260-01A0-C09F-BD94-43A8EEB38F3D}"/>
                </a:ext>
              </a:extLst>
            </p:cNvPr>
            <p:cNvSpPr/>
            <p:nvPr/>
          </p:nvSpPr>
          <p:spPr>
            <a:xfrm>
              <a:off x="8305802" y="1641945"/>
              <a:ext cx="1713054" cy="1793559"/>
            </a:xfrm>
            <a:prstGeom prst="ellipse">
              <a:avLst/>
            </a:prstGeom>
            <a:solidFill>
              <a:srgbClr val="F3AF8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764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90" name="Ovale 48">
              <a:extLst>
                <a:ext uri="{FF2B5EF4-FFF2-40B4-BE49-F238E27FC236}">
                  <a16:creationId xmlns:a16="http://schemas.microsoft.com/office/drawing/2014/main" id="{AA855DC1-251F-5920-2C83-D21BB78F30A2}"/>
                </a:ext>
              </a:extLst>
            </p:cNvPr>
            <p:cNvSpPr/>
            <p:nvPr/>
          </p:nvSpPr>
          <p:spPr>
            <a:xfrm>
              <a:off x="5666516" y="3649873"/>
              <a:ext cx="1713054" cy="179355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764" dirty="0"/>
            </a:p>
          </p:txBody>
        </p:sp>
        <p:grpSp>
          <p:nvGrpSpPr>
            <p:cNvPr id="191" name="Gruppo 49">
              <a:extLst>
                <a:ext uri="{FF2B5EF4-FFF2-40B4-BE49-F238E27FC236}">
                  <a16:creationId xmlns:a16="http://schemas.microsoft.com/office/drawing/2014/main" id="{73D19535-770E-3A6A-888E-05F2850BCF7C}"/>
                </a:ext>
              </a:extLst>
            </p:cNvPr>
            <p:cNvGrpSpPr/>
            <p:nvPr/>
          </p:nvGrpSpPr>
          <p:grpSpPr>
            <a:xfrm>
              <a:off x="6601567" y="2067678"/>
              <a:ext cx="2569580" cy="2690341"/>
              <a:chOff x="7297854" y="1782452"/>
              <a:chExt cx="2569580" cy="2690341"/>
            </a:xfrm>
          </p:grpSpPr>
          <p:sp>
            <p:nvSpPr>
              <p:cNvPr id="226" name="Ovale 84">
                <a:extLst>
                  <a:ext uri="{FF2B5EF4-FFF2-40B4-BE49-F238E27FC236}">
                    <a16:creationId xmlns:a16="http://schemas.microsoft.com/office/drawing/2014/main" id="{6766C75E-F903-AC3D-A887-244F8193AC6D}"/>
                  </a:ext>
                </a:extLst>
              </p:cNvPr>
              <p:cNvSpPr/>
              <p:nvPr/>
            </p:nvSpPr>
            <p:spPr>
              <a:xfrm>
                <a:off x="7297854" y="1782452"/>
                <a:ext cx="2569580" cy="2690341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2205" dirty="0">
                  <a:solidFill>
                    <a:schemeClr val="accent6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227" name="Rettangolo 85">
                <a:extLst>
                  <a:ext uri="{FF2B5EF4-FFF2-40B4-BE49-F238E27FC236}">
                    <a16:creationId xmlns:a16="http://schemas.microsoft.com/office/drawing/2014/main" id="{065ACBBA-2E69-EA94-3FEF-6C3134DBF826}"/>
                  </a:ext>
                </a:extLst>
              </p:cNvPr>
              <p:cNvSpPr/>
              <p:nvPr/>
            </p:nvSpPr>
            <p:spPr>
              <a:xfrm>
                <a:off x="7535459" y="2174342"/>
                <a:ext cx="2120101" cy="18927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it-IT" sz="2250" b="1" dirty="0" err="1">
                    <a:solidFill>
                      <a:schemeClr val="bg1"/>
                    </a:solidFill>
                  </a:rPr>
                  <a:t>Governance</a:t>
                </a:r>
                <a:r>
                  <a:rPr lang="it-IT" sz="2250" b="1" dirty="0">
                    <a:solidFill>
                      <a:schemeClr val="bg1"/>
                    </a:solidFill>
                  </a:rPr>
                  <a:t> </a:t>
                </a:r>
              </a:p>
              <a:p>
                <a:pPr lvl="0" algn="ctr"/>
                <a:r>
                  <a:rPr lang="it-IT" sz="2250" b="1" dirty="0">
                    <a:solidFill>
                      <a:schemeClr val="bg1"/>
                    </a:solidFill>
                  </a:rPr>
                  <a:t>partecipate</a:t>
                </a:r>
              </a:p>
              <a:p>
                <a:pPr lvl="0" algn="ctr"/>
                <a:r>
                  <a:rPr lang="it-IT" sz="2250" b="1" dirty="0">
                    <a:solidFill>
                      <a:schemeClr val="bg1"/>
                    </a:solidFill>
                  </a:rPr>
                  <a:t>Nuovo lavoro</a:t>
                </a:r>
              </a:p>
              <a:p>
                <a:pPr lvl="0" algn="ctr"/>
                <a:r>
                  <a:rPr lang="it-IT" sz="2250" b="1" dirty="0">
                    <a:solidFill>
                      <a:schemeClr val="bg1"/>
                    </a:solidFill>
                  </a:rPr>
                  <a:t> culturale</a:t>
                </a:r>
              </a:p>
              <a:p>
                <a:pPr lvl="0" algn="ctr"/>
                <a:r>
                  <a:rPr lang="it-IT" sz="2250" b="1" dirty="0">
                    <a:solidFill>
                      <a:schemeClr val="bg1"/>
                    </a:solidFill>
                  </a:rPr>
                  <a:t>Reti cooperative</a:t>
                </a:r>
              </a:p>
            </p:txBody>
          </p:sp>
          <p:sp>
            <p:nvSpPr>
              <p:cNvPr id="228" name="Rettangolo 86">
                <a:extLst>
                  <a:ext uri="{FF2B5EF4-FFF2-40B4-BE49-F238E27FC236}">
                    <a16:creationId xmlns:a16="http://schemas.microsoft.com/office/drawing/2014/main" id="{226EDCE3-6BE1-AE22-2946-CF78E18B49DB}"/>
                  </a:ext>
                </a:extLst>
              </p:cNvPr>
              <p:cNvSpPr/>
              <p:nvPr/>
            </p:nvSpPr>
            <p:spPr>
              <a:xfrm>
                <a:off x="7732827" y="2744335"/>
                <a:ext cx="183133" cy="4127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endParaRPr lang="it-IT" sz="1984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9" name="Rettangolo 87">
                <a:extLst>
                  <a:ext uri="{FF2B5EF4-FFF2-40B4-BE49-F238E27FC236}">
                    <a16:creationId xmlns:a16="http://schemas.microsoft.com/office/drawing/2014/main" id="{BFA16074-BA51-34B6-4B42-34AEF7B4504E}"/>
                  </a:ext>
                </a:extLst>
              </p:cNvPr>
              <p:cNvSpPr/>
              <p:nvPr/>
            </p:nvSpPr>
            <p:spPr>
              <a:xfrm>
                <a:off x="7537820" y="3385301"/>
                <a:ext cx="240278" cy="4127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it-IT" sz="1984" b="1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p:grpSp>
        <p:sp>
          <p:nvSpPr>
            <p:cNvPr id="192" name="CasellaDiTesto 50">
              <a:extLst>
                <a:ext uri="{FF2B5EF4-FFF2-40B4-BE49-F238E27FC236}">
                  <a16:creationId xmlns:a16="http://schemas.microsoft.com/office/drawing/2014/main" id="{39DF8F71-44FD-9DE8-A63E-B44D80782A2E}"/>
                </a:ext>
              </a:extLst>
            </p:cNvPr>
            <p:cNvSpPr txBox="1"/>
            <p:nvPr/>
          </p:nvSpPr>
          <p:spPr>
            <a:xfrm rot="18659068">
              <a:off x="5811998" y="2149498"/>
              <a:ext cx="1409649" cy="915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>
                  <a:solidFill>
                    <a:schemeClr val="bg1"/>
                  </a:solidFill>
                </a:rPr>
                <a:t>Sviluppo Territoriale</a:t>
              </a:r>
            </a:p>
            <a:p>
              <a:pPr algn="ctr"/>
              <a:endParaRPr lang="it-IT" dirty="0">
                <a:solidFill>
                  <a:schemeClr val="bg1"/>
                </a:solidFill>
              </a:endParaRPr>
            </a:p>
          </p:txBody>
        </p:sp>
        <p:sp>
          <p:nvSpPr>
            <p:cNvPr id="193" name="CasellaDiTesto 51">
              <a:extLst>
                <a:ext uri="{FF2B5EF4-FFF2-40B4-BE49-F238E27FC236}">
                  <a16:creationId xmlns:a16="http://schemas.microsoft.com/office/drawing/2014/main" id="{E28E627C-A7C7-D862-120C-A082F6E45302}"/>
                </a:ext>
              </a:extLst>
            </p:cNvPr>
            <p:cNvSpPr txBox="1"/>
            <p:nvPr/>
          </p:nvSpPr>
          <p:spPr>
            <a:xfrm rot="2874760">
              <a:off x="8271946" y="2139795"/>
              <a:ext cx="1693953" cy="915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it-IT" dirty="0">
                  <a:solidFill>
                    <a:schemeClr val="accent2">
                      <a:lumMod val="50000"/>
                    </a:schemeClr>
                  </a:solidFill>
                </a:rPr>
                <a:t>Rigenerazione urbana</a:t>
              </a:r>
            </a:p>
            <a:p>
              <a:pPr algn="ctr"/>
              <a:endParaRPr lang="it-IT" dirty="0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94" name="CasellaDiTesto 52">
              <a:extLst>
                <a:ext uri="{FF2B5EF4-FFF2-40B4-BE49-F238E27FC236}">
                  <a16:creationId xmlns:a16="http://schemas.microsoft.com/office/drawing/2014/main" id="{6C95A45C-DCA4-EDD9-8933-3C23E7020B98}"/>
                </a:ext>
              </a:extLst>
            </p:cNvPr>
            <p:cNvSpPr txBox="1"/>
            <p:nvPr/>
          </p:nvSpPr>
          <p:spPr>
            <a:xfrm rot="2623450">
              <a:off x="5645390" y="3994181"/>
              <a:ext cx="1336548" cy="1494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it-IT" sz="1653" dirty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Filiere </a:t>
              </a:r>
              <a:r>
                <a:rPr lang="it-IT" dirty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creative</a:t>
              </a:r>
              <a:r>
                <a:rPr lang="it-IT" sz="1653" dirty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it-IT" sz="2000" dirty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educative</a:t>
              </a:r>
            </a:p>
            <a:p>
              <a:pPr lvl="0" algn="ctr"/>
              <a:r>
                <a:rPr lang="it-IT" sz="1653" dirty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conoscenza </a:t>
              </a:r>
            </a:p>
            <a:p>
              <a:pPr algn="ctr"/>
              <a:endParaRPr lang="it-IT" sz="1653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95" name="CasellaDiTesto 53">
              <a:extLst>
                <a:ext uri="{FF2B5EF4-FFF2-40B4-BE49-F238E27FC236}">
                  <a16:creationId xmlns:a16="http://schemas.microsoft.com/office/drawing/2014/main" id="{2EED54D6-0CA7-E01D-77AA-F1D19863FEB9}"/>
                </a:ext>
              </a:extLst>
            </p:cNvPr>
            <p:cNvSpPr txBox="1"/>
            <p:nvPr/>
          </p:nvSpPr>
          <p:spPr>
            <a:xfrm rot="18393328">
              <a:off x="8742199" y="3991740"/>
              <a:ext cx="1417858" cy="9234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it-IT" sz="2000" dirty="0">
                  <a:solidFill>
                    <a:schemeClr val="bg1"/>
                  </a:solidFill>
                </a:rPr>
                <a:t>Consumi</a:t>
              </a:r>
              <a:r>
                <a:rPr lang="it-IT" sz="1653" dirty="0">
                  <a:solidFill>
                    <a:schemeClr val="bg1"/>
                  </a:solidFill>
                </a:rPr>
                <a:t> </a:t>
              </a:r>
              <a:r>
                <a:rPr lang="it-IT" dirty="0">
                  <a:solidFill>
                    <a:schemeClr val="bg1"/>
                  </a:solidFill>
                </a:rPr>
                <a:t>culturali</a:t>
              </a:r>
            </a:p>
            <a:p>
              <a:pPr algn="ctr"/>
              <a:endParaRPr lang="it-IT" sz="1653" dirty="0">
                <a:solidFill>
                  <a:schemeClr val="bg1"/>
                </a:solidFill>
              </a:endParaRPr>
            </a:p>
          </p:txBody>
        </p:sp>
        <p:sp>
          <p:nvSpPr>
            <p:cNvPr id="196" name="CasellaDiTesto 54">
              <a:extLst>
                <a:ext uri="{FF2B5EF4-FFF2-40B4-BE49-F238E27FC236}">
                  <a16:creationId xmlns:a16="http://schemas.microsoft.com/office/drawing/2014/main" id="{5A361C06-4D58-C20A-7594-DF19BF568C23}"/>
                </a:ext>
              </a:extLst>
            </p:cNvPr>
            <p:cNvSpPr txBox="1"/>
            <p:nvPr/>
          </p:nvSpPr>
          <p:spPr>
            <a:xfrm>
              <a:off x="5897897" y="1146407"/>
              <a:ext cx="848918" cy="490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it-IT" sz="1323" dirty="0">
                  <a:solidFill>
                    <a:schemeClr val="accent6">
                      <a:lumMod val="50000"/>
                    </a:schemeClr>
                  </a:solidFill>
                </a:rPr>
                <a:t>Aree interne</a:t>
              </a:r>
            </a:p>
          </p:txBody>
        </p:sp>
        <p:sp>
          <p:nvSpPr>
            <p:cNvPr id="197" name="CasellaDiTesto 55">
              <a:extLst>
                <a:ext uri="{FF2B5EF4-FFF2-40B4-BE49-F238E27FC236}">
                  <a16:creationId xmlns:a16="http://schemas.microsoft.com/office/drawing/2014/main" id="{F4A86957-B415-9DCF-C76D-0ED4E3AF87D2}"/>
                </a:ext>
              </a:extLst>
            </p:cNvPr>
            <p:cNvSpPr txBox="1"/>
            <p:nvPr/>
          </p:nvSpPr>
          <p:spPr>
            <a:xfrm>
              <a:off x="6888182" y="1367066"/>
              <a:ext cx="621107" cy="490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323" dirty="0">
                  <a:solidFill>
                    <a:schemeClr val="accent6">
                      <a:lumMod val="50000"/>
                    </a:schemeClr>
                  </a:solidFill>
                </a:rPr>
                <a:t>Aree rurali</a:t>
              </a:r>
            </a:p>
          </p:txBody>
        </p:sp>
        <p:sp>
          <p:nvSpPr>
            <p:cNvPr id="198" name="CasellaDiTesto 56">
              <a:extLst>
                <a:ext uri="{FF2B5EF4-FFF2-40B4-BE49-F238E27FC236}">
                  <a16:creationId xmlns:a16="http://schemas.microsoft.com/office/drawing/2014/main" id="{BBEB7312-A567-2A26-3B76-609A7B57A0B6}"/>
                </a:ext>
              </a:extLst>
            </p:cNvPr>
            <p:cNvSpPr txBox="1"/>
            <p:nvPr/>
          </p:nvSpPr>
          <p:spPr>
            <a:xfrm rot="21526901">
              <a:off x="5010539" y="2347538"/>
              <a:ext cx="696790" cy="290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it-IT" sz="1323" dirty="0">
                  <a:solidFill>
                    <a:schemeClr val="accent6">
                      <a:lumMod val="50000"/>
                    </a:schemeClr>
                  </a:solidFill>
                </a:rPr>
                <a:t>Borghi</a:t>
              </a:r>
            </a:p>
          </p:txBody>
        </p:sp>
        <p:sp>
          <p:nvSpPr>
            <p:cNvPr id="199" name="CasellaDiTesto 57">
              <a:extLst>
                <a:ext uri="{FF2B5EF4-FFF2-40B4-BE49-F238E27FC236}">
                  <a16:creationId xmlns:a16="http://schemas.microsoft.com/office/drawing/2014/main" id="{E2AA0814-4B0E-BB07-9F9F-7CD18535C95A}"/>
                </a:ext>
              </a:extLst>
            </p:cNvPr>
            <p:cNvSpPr txBox="1"/>
            <p:nvPr/>
          </p:nvSpPr>
          <p:spPr>
            <a:xfrm>
              <a:off x="5308795" y="1611400"/>
              <a:ext cx="848918" cy="290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it-IT" sz="1323" dirty="0">
                  <a:solidFill>
                    <a:schemeClr val="accent6">
                      <a:lumMod val="50000"/>
                    </a:schemeClr>
                  </a:solidFill>
                </a:rPr>
                <a:t>Parchi</a:t>
              </a:r>
            </a:p>
          </p:txBody>
        </p:sp>
        <p:sp>
          <p:nvSpPr>
            <p:cNvPr id="200" name="Rettangolo 58">
              <a:extLst>
                <a:ext uri="{FF2B5EF4-FFF2-40B4-BE49-F238E27FC236}">
                  <a16:creationId xmlns:a16="http://schemas.microsoft.com/office/drawing/2014/main" id="{6B351052-9D70-9B07-22A9-E2493C718B7F}"/>
                </a:ext>
              </a:extLst>
            </p:cNvPr>
            <p:cNvSpPr/>
            <p:nvPr/>
          </p:nvSpPr>
          <p:spPr>
            <a:xfrm>
              <a:off x="4334222" y="1379579"/>
              <a:ext cx="893463" cy="835104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/>
              <a:r>
                <a:rPr lang="it-IT" sz="1157" dirty="0">
                  <a:solidFill>
                    <a:schemeClr val="accent6">
                      <a:lumMod val="50000"/>
                    </a:schemeClr>
                  </a:solidFill>
                </a:rPr>
                <a:t>Sport, eventi, mobilità sostenibile</a:t>
              </a:r>
            </a:p>
          </p:txBody>
        </p:sp>
        <p:sp>
          <p:nvSpPr>
            <p:cNvPr id="201" name="CasellaDiTesto 59">
              <a:extLst>
                <a:ext uri="{FF2B5EF4-FFF2-40B4-BE49-F238E27FC236}">
                  <a16:creationId xmlns:a16="http://schemas.microsoft.com/office/drawing/2014/main" id="{F8756E28-FD3E-AE4E-36AF-D31F63955EB9}"/>
                </a:ext>
              </a:extLst>
            </p:cNvPr>
            <p:cNvSpPr txBox="1"/>
            <p:nvPr/>
          </p:nvSpPr>
          <p:spPr>
            <a:xfrm>
              <a:off x="4238735" y="2451837"/>
              <a:ext cx="892215" cy="9341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57" dirty="0">
                  <a:solidFill>
                    <a:schemeClr val="accent6">
                      <a:lumMod val="50000"/>
                    </a:schemeClr>
                  </a:solidFill>
                </a:rPr>
                <a:t>Riuso patrimonio culturale  e naturale</a:t>
              </a:r>
            </a:p>
          </p:txBody>
        </p:sp>
        <p:sp>
          <p:nvSpPr>
            <p:cNvPr id="202" name="Rettangolo 60">
              <a:extLst>
                <a:ext uri="{FF2B5EF4-FFF2-40B4-BE49-F238E27FC236}">
                  <a16:creationId xmlns:a16="http://schemas.microsoft.com/office/drawing/2014/main" id="{71E1C0B9-6F69-03B5-02B8-1B810EED012D}"/>
                </a:ext>
              </a:extLst>
            </p:cNvPr>
            <p:cNvSpPr/>
            <p:nvPr/>
          </p:nvSpPr>
          <p:spPr>
            <a:xfrm>
              <a:off x="8986220" y="1058519"/>
              <a:ext cx="705807" cy="4905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it-IT" sz="1323" dirty="0">
                  <a:solidFill>
                    <a:schemeClr val="accent2">
                      <a:lumMod val="50000"/>
                    </a:schemeClr>
                  </a:solidFill>
                </a:rPr>
                <a:t>Città</a:t>
              </a:r>
            </a:p>
            <a:p>
              <a:pPr algn="ctr"/>
              <a:r>
                <a:rPr lang="it-IT" sz="1323" dirty="0">
                  <a:solidFill>
                    <a:schemeClr val="accent2">
                      <a:lumMod val="50000"/>
                    </a:schemeClr>
                  </a:solidFill>
                </a:rPr>
                <a:t>periferie</a:t>
              </a:r>
            </a:p>
          </p:txBody>
        </p:sp>
        <p:sp>
          <p:nvSpPr>
            <p:cNvPr id="203" name="Rettangolo 61">
              <a:extLst>
                <a:ext uri="{FF2B5EF4-FFF2-40B4-BE49-F238E27FC236}">
                  <a16:creationId xmlns:a16="http://schemas.microsoft.com/office/drawing/2014/main" id="{E8909454-607A-4674-39D0-F32635CA1945}"/>
                </a:ext>
              </a:extLst>
            </p:cNvPr>
            <p:cNvSpPr/>
            <p:nvPr/>
          </p:nvSpPr>
          <p:spPr>
            <a:xfrm>
              <a:off x="9670723" y="1358792"/>
              <a:ext cx="919323" cy="6904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1323" dirty="0">
                  <a:solidFill>
                    <a:schemeClr val="accent2">
                      <a:lumMod val="50000"/>
                    </a:schemeClr>
                  </a:solidFill>
                </a:rPr>
                <a:t>Capitali della cultura</a:t>
              </a:r>
            </a:p>
          </p:txBody>
        </p:sp>
        <p:sp>
          <p:nvSpPr>
            <p:cNvPr id="204" name="Rettangolo 62">
              <a:extLst>
                <a:ext uri="{FF2B5EF4-FFF2-40B4-BE49-F238E27FC236}">
                  <a16:creationId xmlns:a16="http://schemas.microsoft.com/office/drawing/2014/main" id="{2F5E1AD2-AEB9-A91F-AEC6-E3B7AD44241A}"/>
                </a:ext>
              </a:extLst>
            </p:cNvPr>
            <p:cNvSpPr/>
            <p:nvPr/>
          </p:nvSpPr>
          <p:spPr>
            <a:xfrm>
              <a:off x="9828643" y="2207614"/>
              <a:ext cx="1138994" cy="640565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it-IT" sz="1213" dirty="0">
                  <a:solidFill>
                    <a:schemeClr val="accent2">
                      <a:lumMod val="50000"/>
                    </a:schemeClr>
                  </a:solidFill>
                </a:rPr>
                <a:t>Recupero </a:t>
              </a:r>
            </a:p>
            <a:p>
              <a:pPr algn="ctr"/>
              <a:r>
                <a:rPr lang="it-IT" sz="1213" dirty="0">
                  <a:solidFill>
                    <a:schemeClr val="accent2">
                      <a:lumMod val="50000"/>
                    </a:schemeClr>
                  </a:solidFill>
                </a:rPr>
                <a:t>spazi e verde urbano </a:t>
              </a:r>
            </a:p>
          </p:txBody>
        </p:sp>
        <p:sp>
          <p:nvSpPr>
            <p:cNvPr id="205" name="Rettangolo 63">
              <a:extLst>
                <a:ext uri="{FF2B5EF4-FFF2-40B4-BE49-F238E27FC236}">
                  <a16:creationId xmlns:a16="http://schemas.microsoft.com/office/drawing/2014/main" id="{0BA4A3AB-AED2-80A2-14E6-94727E3DA0E1}"/>
                </a:ext>
              </a:extLst>
            </p:cNvPr>
            <p:cNvSpPr/>
            <p:nvPr/>
          </p:nvSpPr>
          <p:spPr>
            <a:xfrm>
              <a:off x="9890512" y="2958122"/>
              <a:ext cx="885032" cy="6904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it-IT" sz="1323" dirty="0" err="1">
                  <a:solidFill>
                    <a:schemeClr val="accent2">
                      <a:lumMod val="50000"/>
                    </a:schemeClr>
                  </a:solidFill>
                </a:rPr>
                <a:t>Hub</a:t>
              </a:r>
              <a:r>
                <a:rPr lang="it-IT" sz="1323" dirty="0">
                  <a:solidFill>
                    <a:schemeClr val="accent2">
                      <a:lumMod val="50000"/>
                    </a:schemeClr>
                  </a:solidFill>
                </a:rPr>
                <a:t> culturali e creativi</a:t>
              </a:r>
            </a:p>
          </p:txBody>
        </p:sp>
        <p:sp>
          <p:nvSpPr>
            <p:cNvPr id="206" name="Rettangolo 64">
              <a:extLst>
                <a:ext uri="{FF2B5EF4-FFF2-40B4-BE49-F238E27FC236}">
                  <a16:creationId xmlns:a16="http://schemas.microsoft.com/office/drawing/2014/main" id="{B46B7BEE-F0E8-B41B-13BE-A8F89CC9170C}"/>
                </a:ext>
              </a:extLst>
            </p:cNvPr>
            <p:cNvSpPr/>
            <p:nvPr/>
          </p:nvSpPr>
          <p:spPr>
            <a:xfrm>
              <a:off x="8592695" y="498999"/>
              <a:ext cx="893505" cy="4905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323" dirty="0">
                  <a:solidFill>
                    <a:schemeClr val="accent2">
                      <a:lumMod val="50000"/>
                    </a:schemeClr>
                  </a:solidFill>
                </a:rPr>
                <a:t>Welfare culturale</a:t>
              </a:r>
            </a:p>
          </p:txBody>
        </p:sp>
        <p:sp>
          <p:nvSpPr>
            <p:cNvPr id="207" name="Rettangolo 65">
              <a:extLst>
                <a:ext uri="{FF2B5EF4-FFF2-40B4-BE49-F238E27FC236}">
                  <a16:creationId xmlns:a16="http://schemas.microsoft.com/office/drawing/2014/main" id="{DC08D3B4-344F-61D6-6A12-E8B0E2109E13}"/>
                </a:ext>
              </a:extLst>
            </p:cNvPr>
            <p:cNvSpPr/>
            <p:nvPr/>
          </p:nvSpPr>
          <p:spPr>
            <a:xfrm>
              <a:off x="9585529" y="684318"/>
              <a:ext cx="902653" cy="5184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1323" dirty="0">
                  <a:solidFill>
                    <a:schemeClr val="accent2">
                      <a:lumMod val="50000"/>
                    </a:schemeClr>
                  </a:solidFill>
                </a:rPr>
                <a:t>Cultura di prossimità</a:t>
              </a:r>
            </a:p>
          </p:txBody>
        </p:sp>
        <p:sp>
          <p:nvSpPr>
            <p:cNvPr id="208" name="Rettangolo 66">
              <a:extLst>
                <a:ext uri="{FF2B5EF4-FFF2-40B4-BE49-F238E27FC236}">
                  <a16:creationId xmlns:a16="http://schemas.microsoft.com/office/drawing/2014/main" id="{078DE203-5799-35EE-AF3B-F223C1F59F0B}"/>
                </a:ext>
              </a:extLst>
            </p:cNvPr>
            <p:cNvSpPr/>
            <p:nvPr/>
          </p:nvSpPr>
          <p:spPr>
            <a:xfrm>
              <a:off x="5038577" y="3443387"/>
              <a:ext cx="955960" cy="5184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1323" dirty="0">
                  <a:solidFill>
                    <a:srgbClr val="142440"/>
                  </a:solidFill>
                </a:rPr>
                <a:t>Cinema audiovisivo</a:t>
              </a:r>
            </a:p>
          </p:txBody>
        </p:sp>
        <p:sp>
          <p:nvSpPr>
            <p:cNvPr id="209" name="Rettangolo 67">
              <a:extLst>
                <a:ext uri="{FF2B5EF4-FFF2-40B4-BE49-F238E27FC236}">
                  <a16:creationId xmlns:a16="http://schemas.microsoft.com/office/drawing/2014/main" id="{D186D7EA-9157-5B2F-08FD-CBE0F2975AE9}"/>
                </a:ext>
              </a:extLst>
            </p:cNvPr>
            <p:cNvSpPr/>
            <p:nvPr/>
          </p:nvSpPr>
          <p:spPr>
            <a:xfrm>
              <a:off x="4750225" y="4225999"/>
              <a:ext cx="785150" cy="8220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1213" dirty="0">
                  <a:solidFill>
                    <a:srgbClr val="142440"/>
                  </a:solidFill>
                </a:rPr>
                <a:t>Editoria   </a:t>
              </a:r>
            </a:p>
            <a:p>
              <a:pPr algn="ctr"/>
              <a:r>
                <a:rPr lang="it-IT" sz="1213" dirty="0">
                  <a:solidFill>
                    <a:srgbClr val="142440"/>
                  </a:solidFill>
                </a:rPr>
                <a:t>Archivi digitali</a:t>
              </a:r>
            </a:p>
            <a:p>
              <a:pPr algn="ctr"/>
              <a:r>
                <a:rPr lang="it-IT" sz="1213" dirty="0">
                  <a:solidFill>
                    <a:srgbClr val="142440"/>
                  </a:solidFill>
                </a:rPr>
                <a:t>Info</a:t>
              </a:r>
            </a:p>
          </p:txBody>
        </p:sp>
        <p:sp>
          <p:nvSpPr>
            <p:cNvPr id="210" name="Rettangolo 68">
              <a:extLst>
                <a:ext uri="{FF2B5EF4-FFF2-40B4-BE49-F238E27FC236}">
                  <a16:creationId xmlns:a16="http://schemas.microsoft.com/office/drawing/2014/main" id="{3F0E74E8-741A-5E37-1FCE-336B320BB132}"/>
                </a:ext>
              </a:extLst>
            </p:cNvPr>
            <p:cNvSpPr/>
            <p:nvPr/>
          </p:nvSpPr>
          <p:spPr>
            <a:xfrm>
              <a:off x="5173481" y="5301941"/>
              <a:ext cx="1038134" cy="4833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1213" dirty="0">
                  <a:solidFill>
                    <a:srgbClr val="142440"/>
                  </a:solidFill>
                </a:rPr>
                <a:t>Gaming</a:t>
              </a:r>
            </a:p>
            <a:p>
              <a:pPr algn="ctr"/>
              <a:r>
                <a:rPr lang="it-IT" sz="1213" dirty="0" err="1">
                  <a:solidFill>
                    <a:srgbClr val="142440"/>
                  </a:solidFill>
                </a:rPr>
                <a:t>edutainment</a:t>
              </a:r>
              <a:endParaRPr lang="it-IT" sz="1213" dirty="0">
                <a:solidFill>
                  <a:srgbClr val="142440"/>
                </a:solidFill>
              </a:endParaRPr>
            </a:p>
          </p:txBody>
        </p:sp>
        <p:sp>
          <p:nvSpPr>
            <p:cNvPr id="211" name="Rettangolo 69">
              <a:extLst>
                <a:ext uri="{FF2B5EF4-FFF2-40B4-BE49-F238E27FC236}">
                  <a16:creationId xmlns:a16="http://schemas.microsoft.com/office/drawing/2014/main" id="{54C07A3D-4FD1-A58C-C4CC-411D2C757759}"/>
                </a:ext>
              </a:extLst>
            </p:cNvPr>
            <p:cNvSpPr/>
            <p:nvPr/>
          </p:nvSpPr>
          <p:spPr>
            <a:xfrm>
              <a:off x="10408981" y="1471967"/>
              <a:ext cx="1034719" cy="5184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1323" dirty="0">
                  <a:solidFill>
                    <a:schemeClr val="accent2">
                      <a:lumMod val="50000"/>
                    </a:schemeClr>
                  </a:solidFill>
                </a:rPr>
                <a:t>Biodiversità urbana</a:t>
              </a:r>
            </a:p>
          </p:txBody>
        </p:sp>
        <p:sp>
          <p:nvSpPr>
            <p:cNvPr id="212" name="Rettangolo 70">
              <a:extLst>
                <a:ext uri="{FF2B5EF4-FFF2-40B4-BE49-F238E27FC236}">
                  <a16:creationId xmlns:a16="http://schemas.microsoft.com/office/drawing/2014/main" id="{BF652C55-956D-0FB2-1324-760D1639DF14}"/>
                </a:ext>
              </a:extLst>
            </p:cNvPr>
            <p:cNvSpPr/>
            <p:nvPr/>
          </p:nvSpPr>
          <p:spPr>
            <a:xfrm>
              <a:off x="4160842" y="3745355"/>
              <a:ext cx="1029076" cy="4905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1323" dirty="0">
                  <a:solidFill>
                    <a:schemeClr val="accent5">
                      <a:lumMod val="50000"/>
                    </a:schemeClr>
                  </a:solidFill>
                </a:rPr>
                <a:t>Mutualismo digitale</a:t>
              </a:r>
            </a:p>
          </p:txBody>
        </p:sp>
        <p:sp>
          <p:nvSpPr>
            <p:cNvPr id="213" name="Rettangolo 71">
              <a:extLst>
                <a:ext uri="{FF2B5EF4-FFF2-40B4-BE49-F238E27FC236}">
                  <a16:creationId xmlns:a16="http://schemas.microsoft.com/office/drawing/2014/main" id="{C0823C3A-EB8A-F265-1F42-A5548BA4456C}"/>
                </a:ext>
              </a:extLst>
            </p:cNvPr>
            <p:cNvSpPr/>
            <p:nvPr/>
          </p:nvSpPr>
          <p:spPr>
            <a:xfrm>
              <a:off x="4321391" y="5098385"/>
              <a:ext cx="1047442" cy="5184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1323" dirty="0">
                  <a:solidFill>
                    <a:schemeClr val="accent5">
                      <a:lumMod val="50000"/>
                    </a:schemeClr>
                  </a:solidFill>
                </a:rPr>
                <a:t>Piattaforme indipendenti</a:t>
              </a:r>
            </a:p>
          </p:txBody>
        </p:sp>
        <p:sp>
          <p:nvSpPr>
            <p:cNvPr id="214" name="Rettangolo 72">
              <a:extLst>
                <a:ext uri="{FF2B5EF4-FFF2-40B4-BE49-F238E27FC236}">
                  <a16:creationId xmlns:a16="http://schemas.microsoft.com/office/drawing/2014/main" id="{D12AA9B6-79EC-F8AF-1D06-39641CB45DB8}"/>
                </a:ext>
              </a:extLst>
            </p:cNvPr>
            <p:cNvSpPr/>
            <p:nvPr/>
          </p:nvSpPr>
          <p:spPr>
            <a:xfrm>
              <a:off x="9929598" y="4940178"/>
              <a:ext cx="1089925" cy="4572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it-IT" sz="1213" dirty="0">
                  <a:solidFill>
                    <a:srgbClr val="461E64"/>
                  </a:solidFill>
                </a:rPr>
                <a:t>Piattaforme cooperative</a:t>
              </a:r>
            </a:p>
          </p:txBody>
        </p:sp>
        <p:sp>
          <p:nvSpPr>
            <p:cNvPr id="215" name="Rettangolo 73">
              <a:extLst>
                <a:ext uri="{FF2B5EF4-FFF2-40B4-BE49-F238E27FC236}">
                  <a16:creationId xmlns:a16="http://schemas.microsoft.com/office/drawing/2014/main" id="{00EE60F8-FCEC-0982-2ECA-5CD0B492CD2B}"/>
                </a:ext>
              </a:extLst>
            </p:cNvPr>
            <p:cNvSpPr/>
            <p:nvPr/>
          </p:nvSpPr>
          <p:spPr>
            <a:xfrm>
              <a:off x="5686341" y="5687061"/>
              <a:ext cx="1167314" cy="5184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it-IT" sz="1323" dirty="0">
                  <a:solidFill>
                    <a:schemeClr val="accent5">
                      <a:lumMod val="50000"/>
                    </a:schemeClr>
                  </a:solidFill>
                </a:rPr>
                <a:t>Filiera </a:t>
              </a:r>
            </a:p>
            <a:p>
              <a:pPr lvl="0" algn="ctr"/>
              <a:r>
                <a:rPr lang="it-IT" sz="1323" dirty="0" err="1">
                  <a:solidFill>
                    <a:schemeClr val="accent5">
                      <a:lumMod val="50000"/>
                    </a:schemeClr>
                  </a:solidFill>
                </a:rPr>
                <a:t>edutainment</a:t>
              </a:r>
              <a:endParaRPr lang="it-IT" sz="1323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216" name="Rettangolo 74">
              <a:extLst>
                <a:ext uri="{FF2B5EF4-FFF2-40B4-BE49-F238E27FC236}">
                  <a16:creationId xmlns:a16="http://schemas.microsoft.com/office/drawing/2014/main" id="{D27F3658-09EB-F3BE-0280-45417BFF11E4}"/>
                </a:ext>
              </a:extLst>
            </p:cNvPr>
            <p:cNvSpPr/>
            <p:nvPr/>
          </p:nvSpPr>
          <p:spPr>
            <a:xfrm>
              <a:off x="10161592" y="4002455"/>
              <a:ext cx="1016024" cy="474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it-IT" sz="1157" dirty="0">
                  <a:solidFill>
                    <a:srgbClr val="461E64"/>
                  </a:solidFill>
                </a:rPr>
                <a:t>Luoghi della </a:t>
              </a:r>
              <a:r>
                <a:rPr lang="it-IT" sz="1213" dirty="0">
                  <a:solidFill>
                    <a:srgbClr val="461E64"/>
                  </a:solidFill>
                </a:rPr>
                <a:t>cooperazione</a:t>
              </a:r>
            </a:p>
          </p:txBody>
        </p:sp>
        <p:sp>
          <p:nvSpPr>
            <p:cNvPr id="217" name="Rettangolo 75">
              <a:extLst>
                <a:ext uri="{FF2B5EF4-FFF2-40B4-BE49-F238E27FC236}">
                  <a16:creationId xmlns:a16="http://schemas.microsoft.com/office/drawing/2014/main" id="{2AE5B987-B143-9276-CB25-66616B8FECD6}"/>
                </a:ext>
              </a:extLst>
            </p:cNvPr>
            <p:cNvSpPr/>
            <p:nvPr/>
          </p:nvSpPr>
          <p:spPr>
            <a:xfrm>
              <a:off x="9017158" y="5362477"/>
              <a:ext cx="1051040" cy="4905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it-IT" sz="1323" dirty="0">
                  <a:solidFill>
                    <a:srgbClr val="461E64"/>
                  </a:solidFill>
                </a:rPr>
                <a:t>Soci cooperatori</a:t>
              </a:r>
            </a:p>
          </p:txBody>
        </p:sp>
        <p:sp>
          <p:nvSpPr>
            <p:cNvPr id="218" name="Rettangolo 76">
              <a:extLst>
                <a:ext uri="{FF2B5EF4-FFF2-40B4-BE49-F238E27FC236}">
                  <a16:creationId xmlns:a16="http://schemas.microsoft.com/office/drawing/2014/main" id="{EECFC14A-337B-6754-AD48-F9FB9A769ED7}"/>
                </a:ext>
              </a:extLst>
            </p:cNvPr>
            <p:cNvSpPr/>
            <p:nvPr/>
          </p:nvSpPr>
          <p:spPr>
            <a:xfrm>
              <a:off x="8444576" y="5705576"/>
              <a:ext cx="810879" cy="4905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it-IT" sz="1323" dirty="0">
                  <a:solidFill>
                    <a:srgbClr val="421C5E"/>
                  </a:solidFill>
                </a:rPr>
                <a:t>Bonus </a:t>
              </a:r>
              <a:r>
                <a:rPr lang="it-IT" sz="1323" dirty="0" err="1">
                  <a:solidFill>
                    <a:srgbClr val="421C5E"/>
                  </a:solidFill>
                </a:rPr>
                <a:t>culturae</a:t>
              </a:r>
              <a:endParaRPr lang="it-IT" sz="1323" dirty="0">
                <a:solidFill>
                  <a:srgbClr val="421C5E"/>
                </a:solidFill>
              </a:endParaRPr>
            </a:p>
          </p:txBody>
        </p:sp>
        <p:sp>
          <p:nvSpPr>
            <p:cNvPr id="219" name="Rettangolo 77">
              <a:extLst>
                <a:ext uri="{FF2B5EF4-FFF2-40B4-BE49-F238E27FC236}">
                  <a16:creationId xmlns:a16="http://schemas.microsoft.com/office/drawing/2014/main" id="{F65D3190-DA43-2904-9C41-418CCE750C81}"/>
                </a:ext>
              </a:extLst>
            </p:cNvPr>
            <p:cNvSpPr/>
            <p:nvPr/>
          </p:nvSpPr>
          <p:spPr>
            <a:xfrm>
              <a:off x="10648656" y="4572188"/>
              <a:ext cx="900000" cy="7297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it-IT" sz="1323" dirty="0">
                  <a:solidFill>
                    <a:srgbClr val="421C5E"/>
                  </a:solidFill>
                </a:rPr>
                <a:t>Coop consumo cultura </a:t>
              </a:r>
            </a:p>
          </p:txBody>
        </p:sp>
        <p:sp>
          <p:nvSpPr>
            <p:cNvPr id="220" name="Rettangolo 78">
              <a:extLst>
                <a:ext uri="{FF2B5EF4-FFF2-40B4-BE49-F238E27FC236}">
                  <a16:creationId xmlns:a16="http://schemas.microsoft.com/office/drawing/2014/main" id="{42205A62-E763-E6F3-8D11-A49D8BD3B065}"/>
                </a:ext>
              </a:extLst>
            </p:cNvPr>
            <p:cNvSpPr/>
            <p:nvPr/>
          </p:nvSpPr>
          <p:spPr>
            <a:xfrm>
              <a:off x="9760052" y="5709830"/>
              <a:ext cx="952453" cy="4905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it-IT" sz="1323" dirty="0">
                  <a:solidFill>
                    <a:srgbClr val="421C5E"/>
                  </a:solidFill>
                </a:rPr>
                <a:t>Obiettivo lettura</a:t>
              </a:r>
            </a:p>
          </p:txBody>
        </p:sp>
        <p:sp>
          <p:nvSpPr>
            <p:cNvPr id="222" name="Rettangolo 80">
              <a:extLst>
                <a:ext uri="{FF2B5EF4-FFF2-40B4-BE49-F238E27FC236}">
                  <a16:creationId xmlns:a16="http://schemas.microsoft.com/office/drawing/2014/main" id="{962114B6-E2F6-F087-98D6-5A100887A1CA}"/>
                </a:ext>
              </a:extLst>
            </p:cNvPr>
            <p:cNvSpPr/>
            <p:nvPr/>
          </p:nvSpPr>
          <p:spPr>
            <a:xfrm>
              <a:off x="2473437" y="427458"/>
              <a:ext cx="2181347" cy="326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endParaRPr lang="it-IT" sz="1323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24" name="Rettangolo 82">
              <a:extLst>
                <a:ext uri="{FF2B5EF4-FFF2-40B4-BE49-F238E27FC236}">
                  <a16:creationId xmlns:a16="http://schemas.microsoft.com/office/drawing/2014/main" id="{AB208EF7-D028-ABB5-8C72-EBDA1073A5A0}"/>
                </a:ext>
              </a:extLst>
            </p:cNvPr>
            <p:cNvSpPr/>
            <p:nvPr/>
          </p:nvSpPr>
          <p:spPr>
            <a:xfrm>
              <a:off x="2473001" y="5124231"/>
              <a:ext cx="2278592" cy="326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endParaRPr lang="it-IT" sz="1323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25" name="Rettangolo 83">
              <a:extLst>
                <a:ext uri="{FF2B5EF4-FFF2-40B4-BE49-F238E27FC236}">
                  <a16:creationId xmlns:a16="http://schemas.microsoft.com/office/drawing/2014/main" id="{E124D09A-55BC-4787-E988-2467939AD044}"/>
                </a:ext>
              </a:extLst>
            </p:cNvPr>
            <p:cNvSpPr/>
            <p:nvPr/>
          </p:nvSpPr>
          <p:spPr>
            <a:xfrm>
              <a:off x="10756330" y="2563558"/>
              <a:ext cx="719749" cy="4905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it-IT" sz="1323" dirty="0">
                  <a:solidFill>
                    <a:schemeClr val="accent2">
                      <a:lumMod val="50000"/>
                    </a:schemeClr>
                  </a:solidFill>
                </a:rPr>
                <a:t>Eventi </a:t>
              </a:r>
            </a:p>
            <a:p>
              <a:pPr lvl="0" algn="ctr"/>
              <a:r>
                <a:rPr lang="it-IT" sz="1323" dirty="0">
                  <a:solidFill>
                    <a:schemeClr val="accent2">
                      <a:lumMod val="50000"/>
                    </a:schemeClr>
                  </a:solidFill>
                </a:rPr>
                <a:t>eco</a:t>
              </a:r>
            </a:p>
          </p:txBody>
        </p:sp>
      </p:grpSp>
      <p:sp>
        <p:nvSpPr>
          <p:cNvPr id="6" name="Rettangolo 5">
            <a:extLst>
              <a:ext uri="{FF2B5EF4-FFF2-40B4-BE49-F238E27FC236}">
                <a16:creationId xmlns:a16="http://schemas.microsoft.com/office/drawing/2014/main" id="{3221F62F-465A-4BDF-8546-5969259AEDAA}"/>
              </a:ext>
            </a:extLst>
          </p:cNvPr>
          <p:cNvSpPr/>
          <p:nvPr/>
        </p:nvSpPr>
        <p:spPr>
          <a:xfrm>
            <a:off x="181009" y="3781070"/>
            <a:ext cx="30453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dirty="0"/>
              <a:t>Direttrici strategiche </a:t>
            </a:r>
            <a:r>
              <a:rPr lang="it-IT" dirty="0" err="1"/>
              <a:t>Culturmedia</a:t>
            </a:r>
            <a:endParaRPr lang="it-IT" dirty="0"/>
          </a:p>
          <a:p>
            <a:pPr lvl="0"/>
            <a:r>
              <a:rPr lang="it-IT" dirty="0"/>
              <a:t>modelli cooperativi per lo sviluppo culturale </a:t>
            </a:r>
          </a:p>
        </p:txBody>
      </p:sp>
    </p:spTree>
    <p:extLst>
      <p:ext uri="{BB962C8B-B14F-4D97-AF65-F5344CB8AC3E}">
        <p14:creationId xmlns:p14="http://schemas.microsoft.com/office/powerpoint/2010/main" val="36185288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419</Words>
  <Application>Microsoft Office PowerPoint</Application>
  <PresentationFormat>Widescreen</PresentationFormat>
  <Paragraphs>90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Symbol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Tore Patteri</dc:creator>
  <cp:lastModifiedBy>Juliana Fisichella</cp:lastModifiedBy>
  <cp:revision>27</cp:revision>
  <dcterms:created xsi:type="dcterms:W3CDTF">2023-08-14T08:11:30Z</dcterms:created>
  <dcterms:modified xsi:type="dcterms:W3CDTF">2023-09-28T06:01:51Z</dcterms:modified>
</cp:coreProperties>
</file>